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447" r:id="rId2"/>
    <p:sldId id="279" r:id="rId3"/>
    <p:sldId id="380" r:id="rId4"/>
    <p:sldId id="448" r:id="rId5"/>
    <p:sldId id="449" r:id="rId6"/>
    <p:sldId id="450" r:id="rId7"/>
    <p:sldId id="451" r:id="rId8"/>
    <p:sldId id="453" r:id="rId9"/>
    <p:sldId id="454" r:id="rId10"/>
    <p:sldId id="457" r:id="rId11"/>
    <p:sldId id="461" r:id="rId12"/>
    <p:sldId id="463" r:id="rId13"/>
    <p:sldId id="464" r:id="rId14"/>
    <p:sldId id="465" r:id="rId15"/>
    <p:sldId id="452" r:id="rId16"/>
    <p:sldId id="455" r:id="rId17"/>
    <p:sldId id="456" r:id="rId18"/>
    <p:sldId id="458" r:id="rId19"/>
    <p:sldId id="459" r:id="rId20"/>
    <p:sldId id="460" r:id="rId21"/>
    <p:sldId id="462" r:id="rId22"/>
    <p:sldId id="466" r:id="rId23"/>
    <p:sldId id="467" r:id="rId24"/>
    <p:sldId id="46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5" autoAdjust="0"/>
    <p:restoredTop sz="75860" autoAdjust="0"/>
  </p:normalViewPr>
  <p:slideViewPr>
    <p:cSldViewPr snapToGrid="0">
      <p:cViewPr varScale="1">
        <p:scale>
          <a:sx n="56" d="100"/>
          <a:sy n="56" d="100"/>
        </p:scale>
        <p:origin x="492"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524BFD-7642-4EC9-AADA-0BCB3C20ADB6}" type="datetimeFigureOut">
              <a:rPr lang="en-US" smtClean="0"/>
              <a:t>7/31/2019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05C6DC-B2A4-4FD8-8A2A-5D2D101F873D}" type="slidenum">
              <a:rPr lang="en-US" smtClean="0"/>
              <a:t>‹#›</a:t>
            </a:fld>
            <a:endParaRPr lang="en-US"/>
          </a:p>
        </p:txBody>
      </p:sp>
    </p:spTree>
    <p:extLst>
      <p:ext uri="{BB962C8B-B14F-4D97-AF65-F5344CB8AC3E}">
        <p14:creationId xmlns:p14="http://schemas.microsoft.com/office/powerpoint/2010/main" val="3353206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657E84-A89C-41AB-9F93-4585AD55BF7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10</a:t>
            </a:fld>
            <a:endParaRPr lang="en-US"/>
          </a:p>
        </p:txBody>
      </p:sp>
    </p:spTree>
    <p:extLst>
      <p:ext uri="{BB962C8B-B14F-4D97-AF65-F5344CB8AC3E}">
        <p14:creationId xmlns:p14="http://schemas.microsoft.com/office/powerpoint/2010/main" val="949634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11</a:t>
            </a:fld>
            <a:endParaRPr lang="en-US"/>
          </a:p>
        </p:txBody>
      </p:sp>
    </p:spTree>
    <p:extLst>
      <p:ext uri="{BB962C8B-B14F-4D97-AF65-F5344CB8AC3E}">
        <p14:creationId xmlns:p14="http://schemas.microsoft.com/office/powerpoint/2010/main" val="2961916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12</a:t>
            </a:fld>
            <a:endParaRPr lang="en-US"/>
          </a:p>
        </p:txBody>
      </p:sp>
    </p:spTree>
    <p:extLst>
      <p:ext uri="{BB962C8B-B14F-4D97-AF65-F5344CB8AC3E}">
        <p14:creationId xmlns:p14="http://schemas.microsoft.com/office/powerpoint/2010/main" val="3379853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13</a:t>
            </a:fld>
            <a:endParaRPr lang="en-US"/>
          </a:p>
        </p:txBody>
      </p:sp>
    </p:spTree>
    <p:extLst>
      <p:ext uri="{BB962C8B-B14F-4D97-AF65-F5344CB8AC3E}">
        <p14:creationId xmlns:p14="http://schemas.microsoft.com/office/powerpoint/2010/main" val="1339341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14</a:t>
            </a:fld>
            <a:endParaRPr lang="en-US"/>
          </a:p>
        </p:txBody>
      </p:sp>
    </p:spTree>
    <p:extLst>
      <p:ext uri="{BB962C8B-B14F-4D97-AF65-F5344CB8AC3E}">
        <p14:creationId xmlns:p14="http://schemas.microsoft.com/office/powerpoint/2010/main" val="2394879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15</a:t>
            </a:fld>
            <a:endParaRPr lang="en-US"/>
          </a:p>
        </p:txBody>
      </p:sp>
    </p:spTree>
    <p:extLst>
      <p:ext uri="{BB962C8B-B14F-4D97-AF65-F5344CB8AC3E}">
        <p14:creationId xmlns:p14="http://schemas.microsoft.com/office/powerpoint/2010/main" val="39707425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16</a:t>
            </a:fld>
            <a:endParaRPr lang="en-US"/>
          </a:p>
        </p:txBody>
      </p:sp>
    </p:spTree>
    <p:extLst>
      <p:ext uri="{BB962C8B-B14F-4D97-AF65-F5344CB8AC3E}">
        <p14:creationId xmlns:p14="http://schemas.microsoft.com/office/powerpoint/2010/main" val="16145759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17</a:t>
            </a:fld>
            <a:endParaRPr lang="en-US"/>
          </a:p>
        </p:txBody>
      </p:sp>
    </p:spTree>
    <p:extLst>
      <p:ext uri="{BB962C8B-B14F-4D97-AF65-F5344CB8AC3E}">
        <p14:creationId xmlns:p14="http://schemas.microsoft.com/office/powerpoint/2010/main" val="13509206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18</a:t>
            </a:fld>
            <a:endParaRPr lang="en-US"/>
          </a:p>
        </p:txBody>
      </p:sp>
    </p:spTree>
    <p:extLst>
      <p:ext uri="{BB962C8B-B14F-4D97-AF65-F5344CB8AC3E}">
        <p14:creationId xmlns:p14="http://schemas.microsoft.com/office/powerpoint/2010/main" val="17635891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19</a:t>
            </a:fld>
            <a:endParaRPr lang="en-US"/>
          </a:p>
        </p:txBody>
      </p:sp>
    </p:spTree>
    <p:extLst>
      <p:ext uri="{BB962C8B-B14F-4D97-AF65-F5344CB8AC3E}">
        <p14:creationId xmlns:p14="http://schemas.microsoft.com/office/powerpoint/2010/main" val="2647764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FDA1F1-A301-4DA0-9961-DC101DC93D70}"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5595687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20</a:t>
            </a:fld>
            <a:endParaRPr lang="en-US"/>
          </a:p>
        </p:txBody>
      </p:sp>
    </p:spTree>
    <p:extLst>
      <p:ext uri="{BB962C8B-B14F-4D97-AF65-F5344CB8AC3E}">
        <p14:creationId xmlns:p14="http://schemas.microsoft.com/office/powerpoint/2010/main" val="2270663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21</a:t>
            </a:fld>
            <a:endParaRPr lang="en-US"/>
          </a:p>
        </p:txBody>
      </p:sp>
    </p:spTree>
    <p:extLst>
      <p:ext uri="{BB962C8B-B14F-4D97-AF65-F5344CB8AC3E}">
        <p14:creationId xmlns:p14="http://schemas.microsoft.com/office/powerpoint/2010/main" val="24266598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22</a:t>
            </a:fld>
            <a:endParaRPr lang="en-US"/>
          </a:p>
        </p:txBody>
      </p:sp>
    </p:spTree>
    <p:extLst>
      <p:ext uri="{BB962C8B-B14F-4D97-AF65-F5344CB8AC3E}">
        <p14:creationId xmlns:p14="http://schemas.microsoft.com/office/powerpoint/2010/main" val="14278766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23</a:t>
            </a:fld>
            <a:endParaRPr lang="en-US"/>
          </a:p>
        </p:txBody>
      </p:sp>
    </p:spTree>
    <p:extLst>
      <p:ext uri="{BB962C8B-B14F-4D97-AF65-F5344CB8AC3E}">
        <p14:creationId xmlns:p14="http://schemas.microsoft.com/office/powerpoint/2010/main" val="639336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24</a:t>
            </a:fld>
            <a:endParaRPr lang="en-US"/>
          </a:p>
        </p:txBody>
      </p:sp>
    </p:spTree>
    <p:extLst>
      <p:ext uri="{BB962C8B-B14F-4D97-AF65-F5344CB8AC3E}">
        <p14:creationId xmlns:p14="http://schemas.microsoft.com/office/powerpoint/2010/main" val="3208660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rPr>
              <a:t>130 mph +$111.25; 140 mph $180.63; 180 mph $275.63 Based on retail.</a:t>
            </a:r>
          </a:p>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3</a:t>
            </a:fld>
            <a:endParaRPr lang="en-US"/>
          </a:p>
        </p:txBody>
      </p:sp>
    </p:spTree>
    <p:extLst>
      <p:ext uri="{BB962C8B-B14F-4D97-AF65-F5344CB8AC3E}">
        <p14:creationId xmlns:p14="http://schemas.microsoft.com/office/powerpoint/2010/main" val="2479005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t>Estimated cost $150</a:t>
            </a:r>
          </a:p>
        </p:txBody>
      </p:sp>
      <p:sp>
        <p:nvSpPr>
          <p:cNvPr id="4" name="Slide Number Placeholder 3"/>
          <p:cNvSpPr>
            <a:spLocks noGrp="1"/>
          </p:cNvSpPr>
          <p:nvPr>
            <p:ph type="sldNum" sz="quarter" idx="10"/>
          </p:nvPr>
        </p:nvSpPr>
        <p:spPr/>
        <p:txBody>
          <a:bodyPr/>
          <a:lstStyle/>
          <a:p>
            <a:fld id="{7FFDA1F1-A301-4DA0-9961-DC101DC93D70}" type="slidenum">
              <a:rPr lang="en-US" smtClean="0"/>
              <a:t>4</a:t>
            </a:fld>
            <a:endParaRPr lang="en-US"/>
          </a:p>
        </p:txBody>
      </p:sp>
    </p:spTree>
    <p:extLst>
      <p:ext uri="{BB962C8B-B14F-4D97-AF65-F5344CB8AC3E}">
        <p14:creationId xmlns:p14="http://schemas.microsoft.com/office/powerpoint/2010/main" val="318606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5</a:t>
            </a:fld>
            <a:endParaRPr lang="en-US"/>
          </a:p>
        </p:txBody>
      </p:sp>
    </p:spTree>
    <p:extLst>
      <p:ext uri="{BB962C8B-B14F-4D97-AF65-F5344CB8AC3E}">
        <p14:creationId xmlns:p14="http://schemas.microsoft.com/office/powerpoint/2010/main" val="2587106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6</a:t>
            </a:fld>
            <a:endParaRPr lang="en-US"/>
          </a:p>
        </p:txBody>
      </p:sp>
    </p:spTree>
    <p:extLst>
      <p:ext uri="{BB962C8B-B14F-4D97-AF65-F5344CB8AC3E}">
        <p14:creationId xmlns:p14="http://schemas.microsoft.com/office/powerpoint/2010/main" val="1160792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Mod will require an enhanced roof underlayment for new construction as is currently required for reroof projects. It is recognized this proposal will slightly increase the cost. For roof slopes 4:12 and greater, the cost increase for a typical 2000 square foot roof will be approximately $220. For roof slopes less than 4:12, the cost increase for a typical 2000 square foot roof will be approximately $440. However, investigation of both Hurricane Michael and Hurricane Irma have determined homes built after the adoption of the Florida Building Code fare much better except for roof coverings, soffits, and wall coverings. FHBA’s decision to support this Mod even though it will increase costs is based on the damage reports citing roof covering failure and extreme loss of contents due to water intrusion. The TAC voted to support Alternate language A-1 and A-2 with the original Mod. </a:t>
            </a:r>
            <a:r>
              <a:rPr lang="en-US" sz="1200" b="1" kern="1200" dirty="0">
                <a:solidFill>
                  <a:schemeClr val="tx1"/>
                </a:solidFill>
                <a:effectLst/>
                <a:latin typeface="+mn-lt"/>
                <a:ea typeface="+mn-ea"/>
                <a:cs typeface="+mn-cs"/>
              </a:rPr>
              <a:t>RECOMMENDATION:  Support.</a:t>
            </a:r>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7</a:t>
            </a:fld>
            <a:endParaRPr lang="en-US"/>
          </a:p>
        </p:txBody>
      </p:sp>
    </p:spTree>
    <p:extLst>
      <p:ext uri="{BB962C8B-B14F-4D97-AF65-F5344CB8AC3E}">
        <p14:creationId xmlns:p14="http://schemas.microsoft.com/office/powerpoint/2010/main" val="1021177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8</a:t>
            </a:fld>
            <a:endParaRPr lang="en-US"/>
          </a:p>
        </p:txBody>
      </p:sp>
    </p:spTree>
    <p:extLst>
      <p:ext uri="{BB962C8B-B14F-4D97-AF65-F5344CB8AC3E}">
        <p14:creationId xmlns:p14="http://schemas.microsoft.com/office/powerpoint/2010/main" val="173346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10"/>
          </p:nvPr>
        </p:nvSpPr>
        <p:spPr/>
        <p:txBody>
          <a:bodyPr/>
          <a:lstStyle/>
          <a:p>
            <a:fld id="{7FFDA1F1-A301-4DA0-9961-DC101DC93D70}" type="slidenum">
              <a:rPr lang="en-US" smtClean="0"/>
              <a:t>9</a:t>
            </a:fld>
            <a:endParaRPr lang="en-US"/>
          </a:p>
        </p:txBody>
      </p:sp>
    </p:spTree>
    <p:extLst>
      <p:ext uri="{BB962C8B-B14F-4D97-AF65-F5344CB8AC3E}">
        <p14:creationId xmlns:p14="http://schemas.microsoft.com/office/powerpoint/2010/main" val="71863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0026688-EDD3-41E8-A179-7F56F4CE1AC2}" type="datetime1">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288AB-92F6-4B65-B92B-9930F91B50F0}" type="slidenum">
              <a:rPr lang="en-US" smtClean="0"/>
              <a:t>‹#›</a:t>
            </a:fld>
            <a:endParaRPr lang="en-US"/>
          </a:p>
        </p:txBody>
      </p:sp>
    </p:spTree>
    <p:extLst>
      <p:ext uri="{BB962C8B-B14F-4D97-AF65-F5344CB8AC3E}">
        <p14:creationId xmlns:p14="http://schemas.microsoft.com/office/powerpoint/2010/main" val="2117274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D63BE5-CEB7-4F92-9D66-4875958A5202}" type="datetime1">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288AB-92F6-4B65-B92B-9930F91B50F0}" type="slidenum">
              <a:rPr lang="en-US" smtClean="0"/>
              <a:t>‹#›</a:t>
            </a:fld>
            <a:endParaRPr lang="en-US"/>
          </a:p>
        </p:txBody>
      </p:sp>
    </p:spTree>
    <p:extLst>
      <p:ext uri="{BB962C8B-B14F-4D97-AF65-F5344CB8AC3E}">
        <p14:creationId xmlns:p14="http://schemas.microsoft.com/office/powerpoint/2010/main" val="2479739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C27E64-CED0-4160-AC48-CAB081A453AD}" type="datetime1">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288AB-92F6-4B65-B92B-9930F91B50F0}" type="slidenum">
              <a:rPr lang="en-US" smtClean="0"/>
              <a:t>‹#›</a:t>
            </a:fld>
            <a:endParaRPr lang="en-US"/>
          </a:p>
        </p:txBody>
      </p:sp>
    </p:spTree>
    <p:extLst>
      <p:ext uri="{BB962C8B-B14F-4D97-AF65-F5344CB8AC3E}">
        <p14:creationId xmlns:p14="http://schemas.microsoft.com/office/powerpoint/2010/main" val="451254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3D204-9750-45DB-84D8-8FF7DF543F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6165FE-98EF-4D64-A8E8-D849A3734EA5}"/>
              </a:ext>
            </a:extLst>
          </p:cNvPr>
          <p:cNvSpPr>
            <a:spLocks noGrp="1"/>
          </p:cNvSpPr>
          <p:nvPr>
            <p:ph type="dt" sz="half" idx="10"/>
          </p:nvPr>
        </p:nvSpPr>
        <p:spPr/>
        <p:txBody>
          <a:bodyPr/>
          <a:lstStyle/>
          <a:p>
            <a:fld id="{67E05400-63C5-4F95-AC0F-CF431720012F}" type="datetime1">
              <a:rPr lang="en-US" smtClean="0"/>
              <a:t>7/31/2019</a:t>
            </a:fld>
            <a:endParaRPr lang="en-US"/>
          </a:p>
        </p:txBody>
      </p:sp>
      <p:sp>
        <p:nvSpPr>
          <p:cNvPr id="4" name="Footer Placeholder 3">
            <a:extLst>
              <a:ext uri="{FF2B5EF4-FFF2-40B4-BE49-F238E27FC236}">
                <a16:creationId xmlns:a16="http://schemas.microsoft.com/office/drawing/2014/main" id="{E7B4FD82-538F-4D52-AA9D-991D3EDB46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9561F4-30DB-4C28-A4BF-29C0D3161D24}"/>
              </a:ext>
            </a:extLst>
          </p:cNvPr>
          <p:cNvSpPr>
            <a:spLocks noGrp="1"/>
          </p:cNvSpPr>
          <p:nvPr>
            <p:ph type="sldNum" sz="quarter" idx="12"/>
          </p:nvPr>
        </p:nvSpPr>
        <p:spPr/>
        <p:txBody>
          <a:bodyPr/>
          <a:lstStyle/>
          <a:p>
            <a:fld id="{6AE288AB-92F6-4B65-B92B-9930F91B50F0}" type="slidenum">
              <a:rPr lang="en-US" smtClean="0"/>
              <a:t>‹#›</a:t>
            </a:fld>
            <a:endParaRPr lang="en-US"/>
          </a:p>
        </p:txBody>
      </p:sp>
    </p:spTree>
    <p:extLst>
      <p:ext uri="{BB962C8B-B14F-4D97-AF65-F5344CB8AC3E}">
        <p14:creationId xmlns:p14="http://schemas.microsoft.com/office/powerpoint/2010/main" val="91713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FB995-1E0D-4EF7-B61C-CF6BBB45A980}" type="datetime1">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288AB-92F6-4B65-B92B-9930F91B50F0}" type="slidenum">
              <a:rPr lang="en-US" smtClean="0"/>
              <a:t>‹#›</a:t>
            </a:fld>
            <a:endParaRPr lang="en-US"/>
          </a:p>
        </p:txBody>
      </p:sp>
    </p:spTree>
    <p:extLst>
      <p:ext uri="{BB962C8B-B14F-4D97-AF65-F5344CB8AC3E}">
        <p14:creationId xmlns:p14="http://schemas.microsoft.com/office/powerpoint/2010/main" val="3299417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DACF8-AC63-401E-B882-CA98B7A9861E}" type="datetime1">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288AB-92F6-4B65-B92B-9930F91B50F0}" type="slidenum">
              <a:rPr lang="en-US" smtClean="0"/>
              <a:t>‹#›</a:t>
            </a:fld>
            <a:endParaRPr lang="en-US"/>
          </a:p>
        </p:txBody>
      </p:sp>
    </p:spTree>
    <p:extLst>
      <p:ext uri="{BB962C8B-B14F-4D97-AF65-F5344CB8AC3E}">
        <p14:creationId xmlns:p14="http://schemas.microsoft.com/office/powerpoint/2010/main" val="4073655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522DF5-172D-4D88-ACAA-BE0714EA492B}" type="datetime1">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288AB-92F6-4B65-B92B-9930F91B50F0}" type="slidenum">
              <a:rPr lang="en-US" smtClean="0"/>
              <a:t>‹#›</a:t>
            </a:fld>
            <a:endParaRPr lang="en-US"/>
          </a:p>
        </p:txBody>
      </p:sp>
    </p:spTree>
    <p:extLst>
      <p:ext uri="{BB962C8B-B14F-4D97-AF65-F5344CB8AC3E}">
        <p14:creationId xmlns:p14="http://schemas.microsoft.com/office/powerpoint/2010/main" val="2342508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7344AE-E735-4C6F-AA7F-9A760DED5F53}" type="datetime1">
              <a:rPr lang="en-US" smtClean="0"/>
              <a:t>7/31/2019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E288AB-92F6-4B65-B92B-9930F91B50F0}" type="slidenum">
              <a:rPr lang="en-US" smtClean="0"/>
              <a:t>‹#›</a:t>
            </a:fld>
            <a:endParaRPr lang="en-US"/>
          </a:p>
        </p:txBody>
      </p:sp>
    </p:spTree>
    <p:extLst>
      <p:ext uri="{BB962C8B-B14F-4D97-AF65-F5344CB8AC3E}">
        <p14:creationId xmlns:p14="http://schemas.microsoft.com/office/powerpoint/2010/main" val="3059450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83F70A-BB0C-4175-91D8-0CC7FD3B6DD6}" type="datetime1">
              <a:rPr lang="en-US" smtClean="0"/>
              <a:t>7/31/2019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E288AB-92F6-4B65-B92B-9930F91B50F0}" type="slidenum">
              <a:rPr lang="en-US" smtClean="0"/>
              <a:t>‹#›</a:t>
            </a:fld>
            <a:endParaRPr lang="en-US"/>
          </a:p>
        </p:txBody>
      </p:sp>
    </p:spTree>
    <p:extLst>
      <p:ext uri="{BB962C8B-B14F-4D97-AF65-F5344CB8AC3E}">
        <p14:creationId xmlns:p14="http://schemas.microsoft.com/office/powerpoint/2010/main" val="4026262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5AEF7-8F11-4C8D-B1AC-A52EDD90285E}" type="datetime1">
              <a:rPr lang="en-US" smtClean="0"/>
              <a:t>7/31/2019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E288AB-92F6-4B65-B92B-9930F91B50F0}" type="slidenum">
              <a:rPr lang="en-US" smtClean="0"/>
              <a:t>‹#›</a:t>
            </a:fld>
            <a:endParaRPr lang="en-US"/>
          </a:p>
        </p:txBody>
      </p:sp>
    </p:spTree>
    <p:extLst>
      <p:ext uri="{BB962C8B-B14F-4D97-AF65-F5344CB8AC3E}">
        <p14:creationId xmlns:p14="http://schemas.microsoft.com/office/powerpoint/2010/main" val="106514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A67F7E-27FF-49E3-8271-73BA48304BB4}" type="datetime1">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288AB-92F6-4B65-B92B-9930F91B50F0}" type="slidenum">
              <a:rPr lang="en-US" smtClean="0"/>
              <a:t>‹#›</a:t>
            </a:fld>
            <a:endParaRPr lang="en-US"/>
          </a:p>
        </p:txBody>
      </p:sp>
    </p:spTree>
    <p:extLst>
      <p:ext uri="{BB962C8B-B14F-4D97-AF65-F5344CB8AC3E}">
        <p14:creationId xmlns:p14="http://schemas.microsoft.com/office/powerpoint/2010/main" val="2876529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E79B5D-B0E3-4804-83E8-6987CFB7FDB7}" type="datetime1">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288AB-92F6-4B65-B92B-9930F91B50F0}" type="slidenum">
              <a:rPr lang="en-US" smtClean="0"/>
              <a:t>‹#›</a:t>
            </a:fld>
            <a:endParaRPr lang="en-US"/>
          </a:p>
        </p:txBody>
      </p:sp>
    </p:spTree>
    <p:extLst>
      <p:ext uri="{BB962C8B-B14F-4D97-AF65-F5344CB8AC3E}">
        <p14:creationId xmlns:p14="http://schemas.microsoft.com/office/powerpoint/2010/main" val="1832238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05400-63C5-4F95-AC0F-CF431720012F}" type="datetime1">
              <a:rPr lang="en-US" smtClean="0"/>
              <a:t>7/31/2019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E288AB-92F6-4B65-B92B-9930F91B50F0}" type="slidenum">
              <a:rPr lang="en-US" smtClean="0"/>
              <a:t>‹#›</a:t>
            </a:fld>
            <a:endParaRPr lang="en-US"/>
          </a:p>
        </p:txBody>
      </p:sp>
    </p:spTree>
    <p:extLst>
      <p:ext uri="{BB962C8B-B14F-4D97-AF65-F5344CB8AC3E}">
        <p14:creationId xmlns:p14="http://schemas.microsoft.com/office/powerpoint/2010/main" val="1669807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66900" y="1010125"/>
            <a:ext cx="8763000" cy="2071317"/>
          </a:xfrm>
        </p:spPr>
        <p:txBody>
          <a:bodyPr anchor="ctr" anchorCtr="0">
            <a:noAutofit/>
          </a:bodyPr>
          <a:lstStyle/>
          <a:p>
            <a:pPr>
              <a:defRPr/>
            </a:pPr>
            <a:r>
              <a:rPr lang="en-US" sz="4000" b="1" dirty="0">
                <a:solidFill>
                  <a:schemeClr val="bg1"/>
                </a:solidFill>
                <a:effectLst>
                  <a:outerShdw blurRad="38100" dist="38100" dir="2700000" algn="tl">
                    <a:srgbClr val="000000">
                      <a:alpha val="43137"/>
                    </a:srgbClr>
                  </a:outerShdw>
                </a:effectLst>
              </a:rPr>
              <a:t>Florida Building Code 7</a:t>
            </a:r>
            <a:r>
              <a:rPr lang="en-US" sz="4000" b="1" baseline="30000" dirty="0">
                <a:solidFill>
                  <a:schemeClr val="bg1"/>
                </a:solidFill>
                <a:effectLst>
                  <a:outerShdw blurRad="38100" dist="38100" dir="2700000" algn="tl">
                    <a:srgbClr val="000000">
                      <a:alpha val="43137"/>
                    </a:srgbClr>
                  </a:outerShdw>
                </a:effectLst>
              </a:rPr>
              <a:t>th</a:t>
            </a:r>
            <a:r>
              <a:rPr lang="en-US" sz="4000" b="1" dirty="0">
                <a:solidFill>
                  <a:schemeClr val="bg1"/>
                </a:solidFill>
                <a:effectLst>
                  <a:outerShdw blurRad="38100" dist="38100" dir="2700000" algn="tl">
                    <a:srgbClr val="000000">
                      <a:alpha val="43137"/>
                    </a:srgbClr>
                  </a:outerShdw>
                </a:effectLst>
              </a:rPr>
              <a:t> Edition (2020)</a:t>
            </a:r>
            <a:endParaRPr lang="en-US" sz="2400" b="1" dirty="0">
              <a:solidFill>
                <a:schemeClr val="bg1"/>
              </a:solidFill>
              <a:effectLst>
                <a:outerShdw blurRad="38100" dist="101600" dir="2700000" algn="tl">
                  <a:schemeClr val="tx1">
                    <a:alpha val="43000"/>
                  </a:schemeClr>
                </a:outerShdw>
              </a:effectLst>
            </a:endParaRPr>
          </a:p>
        </p:txBody>
      </p:sp>
      <p:sp>
        <p:nvSpPr>
          <p:cNvPr id="9219" name="Subtitle 2"/>
          <p:cNvSpPr>
            <a:spLocks noGrp="1"/>
          </p:cNvSpPr>
          <p:nvPr>
            <p:ph type="subTitle" idx="1"/>
          </p:nvPr>
        </p:nvSpPr>
        <p:spPr>
          <a:xfrm>
            <a:off x="1866900" y="3185160"/>
            <a:ext cx="8458200" cy="2209800"/>
          </a:xfrm>
        </p:spPr>
        <p:txBody>
          <a:bodyPr>
            <a:scene3d>
              <a:camera prst="orthographicFront"/>
              <a:lightRig rig="threePt" dir="t"/>
            </a:scene3d>
            <a:sp3d extrusionH="57150">
              <a:bevelT w="38100" h="38100"/>
            </a:sp3d>
          </a:bodyPr>
          <a:lstStyle/>
          <a:p>
            <a:r>
              <a:rPr lang="en-US" sz="2000" b="1" dirty="0">
                <a:solidFill>
                  <a:schemeClr val="bg1"/>
                </a:solidFill>
              </a:rPr>
              <a:t>Presented to The Florida Home Builders Association</a:t>
            </a:r>
          </a:p>
          <a:p>
            <a:r>
              <a:rPr lang="en-US" b="1" dirty="0">
                <a:solidFill>
                  <a:schemeClr val="bg1"/>
                </a:solidFill>
              </a:rPr>
              <a:t>Codes and Standards Committee</a:t>
            </a:r>
          </a:p>
          <a:p>
            <a:r>
              <a:rPr lang="en-US" b="1" dirty="0">
                <a:solidFill>
                  <a:schemeClr val="bg1"/>
                </a:solidFill>
              </a:rPr>
              <a:t>August 1, 2019</a:t>
            </a:r>
          </a:p>
          <a:p>
            <a:r>
              <a:rPr lang="en-US" b="1" dirty="0">
                <a:solidFill>
                  <a:schemeClr val="bg1"/>
                </a:solidFill>
              </a:rPr>
              <a:t>Joe Belcher joe@jdbcodeservices.com</a:t>
            </a:r>
          </a:p>
        </p:txBody>
      </p:sp>
    </p:spTree>
    <p:extLst>
      <p:ext uri="{BB962C8B-B14F-4D97-AF65-F5344CB8AC3E}">
        <p14:creationId xmlns:p14="http://schemas.microsoft.com/office/powerpoint/2010/main" val="406560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a:bodyPr>
          <a:lstStyle/>
          <a:p>
            <a:r>
              <a:rPr lang="en-US" sz="3600" b="1" dirty="0">
                <a:solidFill>
                  <a:schemeClr val="bg1"/>
                </a:solidFill>
              </a:rPr>
              <a:t>SUPPORTED: Allowing insulation that will fit in restricted spaces for alterations of existing systems.</a:t>
            </a:r>
          </a:p>
          <a:p>
            <a:pPr lvl="1"/>
            <a:r>
              <a:rPr lang="en-US" sz="3200" b="1" dirty="0">
                <a:solidFill>
                  <a:schemeClr val="bg1"/>
                </a:solidFill>
              </a:rPr>
              <a:t>Same as removed or greater.</a:t>
            </a:r>
          </a:p>
          <a:p>
            <a:pPr lvl="1"/>
            <a:r>
              <a:rPr lang="en-US" sz="3200" b="1" dirty="0">
                <a:solidFill>
                  <a:schemeClr val="bg1"/>
                </a:solidFill>
              </a:rPr>
              <a:t>R-6 duct insulation maximum required.</a:t>
            </a:r>
          </a:p>
          <a:p>
            <a:pPr marL="0" indent="0">
              <a:buNone/>
            </a:pPr>
            <a:endParaRPr lang="en-US" sz="3600" b="1" dirty="0"/>
          </a:p>
        </p:txBody>
      </p:sp>
      <p:sp>
        <p:nvSpPr>
          <p:cNvPr id="7" name="Slide Number Placeholder 6"/>
          <p:cNvSpPr>
            <a:spLocks noGrp="1"/>
          </p:cNvSpPr>
          <p:nvPr>
            <p:ph type="sldNum" sz="quarter" idx="12"/>
          </p:nvPr>
        </p:nvSpPr>
        <p:spPr/>
        <p:txBody>
          <a:bodyPr/>
          <a:lstStyle/>
          <a:p>
            <a:fld id="{6AE288AB-92F6-4B65-B92B-9930F91B50F0}" type="slidenum">
              <a:rPr lang="en-US" smtClean="0"/>
              <a:t>10</a:t>
            </a:fld>
            <a:endParaRPr lang="en-US"/>
          </a:p>
        </p:txBody>
      </p:sp>
    </p:spTree>
    <p:extLst>
      <p:ext uri="{BB962C8B-B14F-4D97-AF65-F5344CB8AC3E}">
        <p14:creationId xmlns:p14="http://schemas.microsoft.com/office/powerpoint/2010/main" val="2141569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a:bodyPr>
          <a:lstStyle/>
          <a:p>
            <a:r>
              <a:rPr lang="en-US" sz="3600" b="1" dirty="0">
                <a:solidFill>
                  <a:schemeClr val="bg1"/>
                </a:solidFill>
              </a:rPr>
              <a:t>SUPPORTED: Update of testing standard for vapor permeable materials.</a:t>
            </a:r>
          </a:p>
          <a:p>
            <a:pPr lvl="1"/>
            <a:r>
              <a:rPr lang="en-US" sz="3200" b="1" dirty="0">
                <a:solidFill>
                  <a:schemeClr val="bg1"/>
                </a:solidFill>
              </a:rPr>
              <a:t>Increases options for builders to use new materials.</a:t>
            </a:r>
            <a:endParaRPr lang="en-US" sz="3200" b="1" dirty="0"/>
          </a:p>
        </p:txBody>
      </p:sp>
      <p:sp>
        <p:nvSpPr>
          <p:cNvPr id="7" name="Slide Number Placeholder 6"/>
          <p:cNvSpPr>
            <a:spLocks noGrp="1"/>
          </p:cNvSpPr>
          <p:nvPr>
            <p:ph type="sldNum" sz="quarter" idx="12"/>
          </p:nvPr>
        </p:nvSpPr>
        <p:spPr/>
        <p:txBody>
          <a:bodyPr/>
          <a:lstStyle/>
          <a:p>
            <a:fld id="{6AE288AB-92F6-4B65-B92B-9930F91B50F0}" type="slidenum">
              <a:rPr lang="en-US" smtClean="0"/>
              <a:t>11</a:t>
            </a:fld>
            <a:endParaRPr lang="en-US"/>
          </a:p>
        </p:txBody>
      </p:sp>
    </p:spTree>
    <p:extLst>
      <p:ext uri="{BB962C8B-B14F-4D97-AF65-F5344CB8AC3E}">
        <p14:creationId xmlns:p14="http://schemas.microsoft.com/office/powerpoint/2010/main" val="2790326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a:bodyPr>
          <a:lstStyle/>
          <a:p>
            <a:r>
              <a:rPr lang="en-US" sz="3600" b="1" dirty="0">
                <a:solidFill>
                  <a:schemeClr val="bg1"/>
                </a:solidFill>
              </a:rPr>
              <a:t>SUPPORTED: Numerous changes to delete provisions not applicable to Florida.</a:t>
            </a:r>
          </a:p>
          <a:p>
            <a:pPr lvl="1"/>
            <a:r>
              <a:rPr lang="en-US" b="1" dirty="0">
                <a:solidFill>
                  <a:schemeClr val="bg1"/>
                </a:solidFill>
              </a:rPr>
              <a:t>Not applicable due to basic wind speeds.</a:t>
            </a:r>
          </a:p>
          <a:p>
            <a:r>
              <a:rPr lang="en-US" b="1" dirty="0">
                <a:solidFill>
                  <a:schemeClr val="bg1"/>
                </a:solidFill>
              </a:rPr>
              <a:t>SUPPPORTED: New section on soffit installation.</a:t>
            </a:r>
            <a:endParaRPr lang="en-US" b="1" dirty="0"/>
          </a:p>
        </p:txBody>
      </p:sp>
      <p:sp>
        <p:nvSpPr>
          <p:cNvPr id="7" name="Slide Number Placeholder 6"/>
          <p:cNvSpPr>
            <a:spLocks noGrp="1"/>
          </p:cNvSpPr>
          <p:nvPr>
            <p:ph type="sldNum" sz="quarter" idx="12"/>
          </p:nvPr>
        </p:nvSpPr>
        <p:spPr/>
        <p:txBody>
          <a:bodyPr/>
          <a:lstStyle/>
          <a:p>
            <a:fld id="{6AE288AB-92F6-4B65-B92B-9930F91B50F0}" type="slidenum">
              <a:rPr lang="en-US" smtClean="0"/>
              <a:t>12</a:t>
            </a:fld>
            <a:endParaRPr lang="en-US"/>
          </a:p>
        </p:txBody>
      </p:sp>
    </p:spTree>
    <p:extLst>
      <p:ext uri="{BB962C8B-B14F-4D97-AF65-F5344CB8AC3E}">
        <p14:creationId xmlns:p14="http://schemas.microsoft.com/office/powerpoint/2010/main" val="823588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lnSpcReduction="10000"/>
          </a:bodyPr>
          <a:lstStyle/>
          <a:p>
            <a:r>
              <a:rPr lang="en-US" sz="3600" b="1" dirty="0">
                <a:solidFill>
                  <a:schemeClr val="bg1"/>
                </a:solidFill>
              </a:rPr>
              <a:t>SUPPORTED: Changes updating referenced standards.</a:t>
            </a:r>
          </a:p>
          <a:p>
            <a:r>
              <a:rPr lang="en-US" sz="3600" b="1" dirty="0">
                <a:solidFill>
                  <a:schemeClr val="bg1"/>
                </a:solidFill>
              </a:rPr>
              <a:t>SUPPORTED: </a:t>
            </a:r>
            <a:r>
              <a:rPr lang="en-US" b="1" dirty="0">
                <a:solidFill>
                  <a:schemeClr val="bg1"/>
                </a:solidFill>
              </a:rPr>
              <a:t>New section requiring ventilation in enclosed wood floor framing.</a:t>
            </a:r>
          </a:p>
          <a:p>
            <a:pPr lvl="1"/>
            <a:r>
              <a:rPr lang="en-US" b="1" dirty="0">
                <a:solidFill>
                  <a:schemeClr val="bg1"/>
                </a:solidFill>
              </a:rPr>
              <a:t>Floor supports an exterior balcony or walking surface exposed to the weather.</a:t>
            </a:r>
          </a:p>
          <a:p>
            <a:pPr lvl="1"/>
            <a:r>
              <a:rPr lang="en-US" b="1" dirty="0">
                <a:solidFill>
                  <a:schemeClr val="bg1"/>
                </a:solidFill>
              </a:rPr>
              <a:t>To eliminate deterioration causing collapse.</a:t>
            </a:r>
          </a:p>
        </p:txBody>
      </p:sp>
      <p:sp>
        <p:nvSpPr>
          <p:cNvPr id="7" name="Slide Number Placeholder 6"/>
          <p:cNvSpPr>
            <a:spLocks noGrp="1"/>
          </p:cNvSpPr>
          <p:nvPr>
            <p:ph type="sldNum" sz="quarter" idx="12"/>
          </p:nvPr>
        </p:nvSpPr>
        <p:spPr/>
        <p:txBody>
          <a:bodyPr/>
          <a:lstStyle/>
          <a:p>
            <a:fld id="{6AE288AB-92F6-4B65-B92B-9930F91B50F0}" type="slidenum">
              <a:rPr lang="en-US" smtClean="0"/>
              <a:t>13</a:t>
            </a:fld>
            <a:endParaRPr lang="en-US"/>
          </a:p>
        </p:txBody>
      </p:sp>
    </p:spTree>
    <p:extLst>
      <p:ext uri="{BB962C8B-B14F-4D97-AF65-F5344CB8AC3E}">
        <p14:creationId xmlns:p14="http://schemas.microsoft.com/office/powerpoint/2010/main" val="3699961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a:bodyPr>
          <a:lstStyle/>
          <a:p>
            <a:r>
              <a:rPr lang="en-US" sz="3600" b="1" dirty="0">
                <a:solidFill>
                  <a:schemeClr val="bg1"/>
                </a:solidFill>
              </a:rPr>
              <a:t>SUPPORTED: Allow calculated and other methods for determining fire-resistance of separation walls for two-family dwellings.</a:t>
            </a:r>
            <a:endParaRPr lang="en-US" b="1" dirty="0">
              <a:solidFill>
                <a:schemeClr val="bg1"/>
              </a:solidFill>
            </a:endParaRPr>
          </a:p>
        </p:txBody>
      </p:sp>
      <p:sp>
        <p:nvSpPr>
          <p:cNvPr id="7" name="Slide Number Placeholder 6"/>
          <p:cNvSpPr>
            <a:spLocks noGrp="1"/>
          </p:cNvSpPr>
          <p:nvPr>
            <p:ph type="sldNum" sz="quarter" idx="12"/>
          </p:nvPr>
        </p:nvSpPr>
        <p:spPr/>
        <p:txBody>
          <a:bodyPr/>
          <a:lstStyle/>
          <a:p>
            <a:fld id="{6AE288AB-92F6-4B65-B92B-9930F91B50F0}" type="slidenum">
              <a:rPr lang="en-US" smtClean="0"/>
              <a:t>14</a:t>
            </a:fld>
            <a:endParaRPr lang="en-US"/>
          </a:p>
        </p:txBody>
      </p:sp>
    </p:spTree>
    <p:extLst>
      <p:ext uri="{BB962C8B-B14F-4D97-AF65-F5344CB8AC3E}">
        <p14:creationId xmlns:p14="http://schemas.microsoft.com/office/powerpoint/2010/main" val="1896607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a:bodyPr>
          <a:lstStyle/>
          <a:p>
            <a:r>
              <a:rPr lang="en-US" sz="3600" b="1" dirty="0">
                <a:solidFill>
                  <a:schemeClr val="bg1"/>
                </a:solidFill>
              </a:rPr>
              <a:t>STOPPED: Solar infrastructure for all new SFR construction.</a:t>
            </a:r>
          </a:p>
          <a:p>
            <a:r>
              <a:rPr lang="en-US" sz="3600" b="1" dirty="0">
                <a:solidFill>
                  <a:schemeClr val="bg1"/>
                </a:solidFill>
              </a:rPr>
              <a:t>STOPPED: Surge protection for all new SFR – Cost $500.</a:t>
            </a:r>
          </a:p>
          <a:p>
            <a:r>
              <a:rPr lang="en-US" sz="3600" b="1" dirty="0">
                <a:solidFill>
                  <a:schemeClr val="bg1"/>
                </a:solidFill>
              </a:rPr>
              <a:t>STOPPED: Emergency communications for all elevators.</a:t>
            </a:r>
          </a:p>
          <a:p>
            <a:pPr lvl="1"/>
            <a:r>
              <a:rPr lang="en-US" sz="3200" b="1" dirty="0">
                <a:solidFill>
                  <a:schemeClr val="bg1"/>
                </a:solidFill>
              </a:rPr>
              <a:t>Included alterations for existing.</a:t>
            </a:r>
          </a:p>
          <a:p>
            <a:endParaRPr lang="en-US" b="1" dirty="0">
              <a:solidFill>
                <a:schemeClr val="bg1"/>
              </a:solidFill>
            </a:endParaRPr>
          </a:p>
          <a:p>
            <a:endParaRPr lang="en-US" sz="3600" b="1" dirty="0">
              <a:solidFill>
                <a:schemeClr val="bg1"/>
              </a:solidFill>
            </a:endParaRPr>
          </a:p>
          <a:p>
            <a:pPr marL="0" indent="0">
              <a:buNone/>
            </a:pPr>
            <a:endParaRPr lang="en-US" sz="3600" b="1" dirty="0"/>
          </a:p>
        </p:txBody>
      </p:sp>
      <p:sp>
        <p:nvSpPr>
          <p:cNvPr id="7" name="Slide Number Placeholder 6"/>
          <p:cNvSpPr>
            <a:spLocks noGrp="1"/>
          </p:cNvSpPr>
          <p:nvPr>
            <p:ph type="sldNum" sz="quarter" idx="12"/>
          </p:nvPr>
        </p:nvSpPr>
        <p:spPr/>
        <p:txBody>
          <a:bodyPr/>
          <a:lstStyle/>
          <a:p>
            <a:fld id="{6AE288AB-92F6-4B65-B92B-9930F91B50F0}" type="slidenum">
              <a:rPr lang="en-US" smtClean="0"/>
              <a:t>15</a:t>
            </a:fld>
            <a:endParaRPr lang="en-US"/>
          </a:p>
        </p:txBody>
      </p:sp>
    </p:spTree>
    <p:extLst>
      <p:ext uri="{BB962C8B-B14F-4D97-AF65-F5344CB8AC3E}">
        <p14:creationId xmlns:p14="http://schemas.microsoft.com/office/powerpoint/2010/main" val="3849448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a:bodyPr>
          <a:lstStyle/>
          <a:p>
            <a:r>
              <a:rPr lang="en-US" sz="3600" b="1" dirty="0">
                <a:solidFill>
                  <a:schemeClr val="bg1"/>
                </a:solidFill>
              </a:rPr>
              <a:t>STOPPED: Elimination of Exception for interconnecting smoke alarms for alterations of SFR.</a:t>
            </a:r>
          </a:p>
          <a:p>
            <a:pPr lvl="1"/>
            <a:r>
              <a:rPr lang="en-US" sz="3200" b="1" dirty="0">
                <a:solidFill>
                  <a:schemeClr val="bg1"/>
                </a:solidFill>
              </a:rPr>
              <a:t>Cost $64 per unit for wireless.</a:t>
            </a:r>
          </a:p>
          <a:p>
            <a:r>
              <a:rPr lang="en-US" sz="3600" b="1" dirty="0">
                <a:solidFill>
                  <a:schemeClr val="bg1"/>
                </a:solidFill>
              </a:rPr>
              <a:t>FAILED: Buried ducts.</a:t>
            </a:r>
          </a:p>
          <a:p>
            <a:pPr lvl="1"/>
            <a:r>
              <a:rPr lang="en-US" sz="3200" b="1" dirty="0">
                <a:solidFill>
                  <a:schemeClr val="bg1"/>
                </a:solidFill>
              </a:rPr>
              <a:t>Concerns about condensation.</a:t>
            </a:r>
          </a:p>
          <a:p>
            <a:pPr marL="0" indent="0">
              <a:buNone/>
            </a:pPr>
            <a:endParaRPr lang="en-US" sz="3600" b="1" dirty="0"/>
          </a:p>
        </p:txBody>
      </p:sp>
      <p:sp>
        <p:nvSpPr>
          <p:cNvPr id="7" name="Slide Number Placeholder 6"/>
          <p:cNvSpPr>
            <a:spLocks noGrp="1"/>
          </p:cNvSpPr>
          <p:nvPr>
            <p:ph type="sldNum" sz="quarter" idx="12"/>
          </p:nvPr>
        </p:nvSpPr>
        <p:spPr/>
        <p:txBody>
          <a:bodyPr/>
          <a:lstStyle/>
          <a:p>
            <a:fld id="{6AE288AB-92F6-4B65-B92B-9930F91B50F0}" type="slidenum">
              <a:rPr lang="en-US" smtClean="0"/>
              <a:t>16</a:t>
            </a:fld>
            <a:endParaRPr lang="en-US"/>
          </a:p>
        </p:txBody>
      </p:sp>
    </p:spTree>
    <p:extLst>
      <p:ext uri="{BB962C8B-B14F-4D97-AF65-F5344CB8AC3E}">
        <p14:creationId xmlns:p14="http://schemas.microsoft.com/office/powerpoint/2010/main" val="3118639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a:bodyPr>
          <a:lstStyle/>
          <a:p>
            <a:r>
              <a:rPr lang="en-US" sz="3600" b="1" dirty="0">
                <a:solidFill>
                  <a:schemeClr val="bg1"/>
                </a:solidFill>
              </a:rPr>
              <a:t>STOPPED: Expansion of voltage drop limit (5%) to combination of customer-owned service conductors, feeder conductors, and branch circuit conductor.</a:t>
            </a:r>
            <a:endParaRPr lang="en-US" sz="3600" b="1" dirty="0"/>
          </a:p>
        </p:txBody>
      </p:sp>
      <p:sp>
        <p:nvSpPr>
          <p:cNvPr id="7" name="Slide Number Placeholder 6"/>
          <p:cNvSpPr>
            <a:spLocks noGrp="1"/>
          </p:cNvSpPr>
          <p:nvPr>
            <p:ph type="sldNum" sz="quarter" idx="12"/>
          </p:nvPr>
        </p:nvSpPr>
        <p:spPr/>
        <p:txBody>
          <a:bodyPr/>
          <a:lstStyle/>
          <a:p>
            <a:fld id="{6AE288AB-92F6-4B65-B92B-9930F91B50F0}" type="slidenum">
              <a:rPr lang="en-US" smtClean="0"/>
              <a:t>17</a:t>
            </a:fld>
            <a:endParaRPr lang="en-US"/>
          </a:p>
        </p:txBody>
      </p:sp>
    </p:spTree>
    <p:extLst>
      <p:ext uri="{BB962C8B-B14F-4D97-AF65-F5344CB8AC3E}">
        <p14:creationId xmlns:p14="http://schemas.microsoft.com/office/powerpoint/2010/main" val="1279800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lnSpcReduction="10000"/>
          </a:bodyPr>
          <a:lstStyle/>
          <a:p>
            <a:r>
              <a:rPr lang="en-US" sz="3600" b="1" dirty="0">
                <a:solidFill>
                  <a:schemeClr val="bg1"/>
                </a:solidFill>
              </a:rPr>
              <a:t>STOPPED: Change establishing incorrect test standard of the thermal properties of air spaces used to comply with energy code requirements.</a:t>
            </a:r>
          </a:p>
          <a:p>
            <a:r>
              <a:rPr lang="en-US" sz="3600" b="1" dirty="0">
                <a:solidFill>
                  <a:schemeClr val="bg1"/>
                </a:solidFill>
              </a:rPr>
              <a:t>STOPPED: Mandate for backstop for performance method – Eliminated trade-offs.</a:t>
            </a:r>
            <a:endParaRPr lang="en-US" sz="3600" b="1" dirty="0"/>
          </a:p>
        </p:txBody>
      </p:sp>
      <p:sp>
        <p:nvSpPr>
          <p:cNvPr id="7" name="Slide Number Placeholder 6"/>
          <p:cNvSpPr>
            <a:spLocks noGrp="1"/>
          </p:cNvSpPr>
          <p:nvPr>
            <p:ph type="sldNum" sz="quarter" idx="12"/>
          </p:nvPr>
        </p:nvSpPr>
        <p:spPr/>
        <p:txBody>
          <a:bodyPr/>
          <a:lstStyle/>
          <a:p>
            <a:fld id="{6AE288AB-92F6-4B65-B92B-9930F91B50F0}" type="slidenum">
              <a:rPr lang="en-US" smtClean="0"/>
              <a:t>18</a:t>
            </a:fld>
            <a:endParaRPr lang="en-US"/>
          </a:p>
        </p:txBody>
      </p:sp>
    </p:spTree>
    <p:extLst>
      <p:ext uri="{BB962C8B-B14F-4D97-AF65-F5344CB8AC3E}">
        <p14:creationId xmlns:p14="http://schemas.microsoft.com/office/powerpoint/2010/main" val="3238030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a:bodyPr>
          <a:lstStyle/>
          <a:p>
            <a:r>
              <a:rPr lang="en-US" sz="3600" b="1" dirty="0">
                <a:solidFill>
                  <a:schemeClr val="bg1"/>
                </a:solidFill>
              </a:rPr>
              <a:t>STOPPED: Reduction of percentage </a:t>
            </a:r>
            <a:r>
              <a:rPr lang="en-US" sz="3600" b="1">
                <a:solidFill>
                  <a:schemeClr val="bg1"/>
                </a:solidFill>
              </a:rPr>
              <a:t>of replaced </a:t>
            </a:r>
            <a:r>
              <a:rPr lang="en-US" sz="3600" b="1" dirty="0">
                <a:solidFill>
                  <a:schemeClr val="bg1"/>
                </a:solidFill>
              </a:rPr>
              <a:t>luminaires requiring high-efficacy lamps.</a:t>
            </a:r>
          </a:p>
          <a:p>
            <a:pPr lvl="1"/>
            <a:r>
              <a:rPr lang="en-US" sz="3200" b="1" dirty="0">
                <a:solidFill>
                  <a:schemeClr val="bg1"/>
                </a:solidFill>
              </a:rPr>
              <a:t>Reduced from 50% to 10%</a:t>
            </a:r>
          </a:p>
          <a:p>
            <a:r>
              <a:rPr lang="en-US" sz="3600" b="1" dirty="0">
                <a:solidFill>
                  <a:schemeClr val="bg1"/>
                </a:solidFill>
              </a:rPr>
              <a:t>STOPPED: Deletion of air-impermeable insulation method for unvented attics. </a:t>
            </a:r>
            <a:endParaRPr lang="en-US" sz="3600" b="1" dirty="0"/>
          </a:p>
        </p:txBody>
      </p:sp>
      <p:sp>
        <p:nvSpPr>
          <p:cNvPr id="7" name="Slide Number Placeholder 6"/>
          <p:cNvSpPr>
            <a:spLocks noGrp="1"/>
          </p:cNvSpPr>
          <p:nvPr>
            <p:ph type="sldNum" sz="quarter" idx="12"/>
          </p:nvPr>
        </p:nvSpPr>
        <p:spPr/>
        <p:txBody>
          <a:bodyPr/>
          <a:lstStyle/>
          <a:p>
            <a:fld id="{6AE288AB-92F6-4B65-B92B-9930F91B50F0}" type="slidenum">
              <a:rPr lang="en-US" smtClean="0"/>
              <a:t>19</a:t>
            </a:fld>
            <a:endParaRPr lang="en-US"/>
          </a:p>
        </p:txBody>
      </p:sp>
    </p:spTree>
    <p:extLst>
      <p:ext uri="{BB962C8B-B14F-4D97-AF65-F5344CB8AC3E}">
        <p14:creationId xmlns:p14="http://schemas.microsoft.com/office/powerpoint/2010/main" val="1749620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1" y="2133601"/>
            <a:ext cx="4114800" cy="4114798"/>
          </a:xfrm>
        </p:spPr>
        <p:txBody>
          <a:bodyPr anchor="ctr" anchorCtr="0">
            <a:noAutofit/>
          </a:bodyPr>
          <a:lstStyle/>
          <a:p>
            <a:r>
              <a:rPr lang="en-US" sz="4400" b="1" dirty="0">
                <a:ln w="19050">
                  <a:solidFill>
                    <a:srgbClr val="000000"/>
                  </a:solidFill>
                </a:ln>
                <a:solidFill>
                  <a:srgbClr val="FFC000"/>
                </a:solidFill>
                <a:effectLst>
                  <a:outerShdw blurRad="50800" dist="63500" dir="2700000" algn="tl" rotWithShape="0">
                    <a:prstClr val="black">
                      <a:alpha val="40000"/>
                    </a:prstClr>
                  </a:outerShdw>
                </a:effectLst>
                <a:latin typeface="Arial Black" pitchFamily="34" charset="0"/>
              </a:rPr>
              <a:t>Proposed</a:t>
            </a:r>
          </a:p>
          <a:p>
            <a:r>
              <a:rPr lang="en-US" sz="4400" b="1" dirty="0">
                <a:ln w="19050">
                  <a:solidFill>
                    <a:srgbClr val="000000"/>
                  </a:solidFill>
                </a:ln>
                <a:solidFill>
                  <a:srgbClr val="FFC000"/>
                </a:solidFill>
                <a:effectLst>
                  <a:outerShdw blurRad="50800" dist="63500" dir="2700000" algn="tl" rotWithShape="0">
                    <a:prstClr val="black">
                      <a:alpha val="40000"/>
                    </a:prstClr>
                  </a:outerShdw>
                </a:effectLst>
                <a:latin typeface="Arial Black" pitchFamily="34" charset="0"/>
              </a:rPr>
              <a:t>Code Changes</a:t>
            </a:r>
          </a:p>
        </p:txBody>
      </p:sp>
      <p:sp>
        <p:nvSpPr>
          <p:cNvPr id="2" name="Title 1"/>
          <p:cNvSpPr>
            <a:spLocks noGrp="1"/>
          </p:cNvSpPr>
          <p:nvPr>
            <p:ph type="ctrTitle"/>
          </p:nvPr>
        </p:nvSpPr>
        <p:spPr>
          <a:xfrm>
            <a:off x="1548714" y="228601"/>
            <a:ext cx="9051324" cy="1470025"/>
          </a:xfrm>
        </p:spPr>
        <p:txBody>
          <a:bodyPr>
            <a:noAutofit/>
          </a:bodyPr>
          <a:lstStyle/>
          <a:p>
            <a:r>
              <a:rPr lang="en-US" sz="4800" dirty="0">
                <a:ln w="12700">
                  <a:solidFill>
                    <a:schemeClr val="tx1"/>
                  </a:solidFill>
                </a:ln>
                <a:solidFill>
                  <a:schemeClr val="bg1"/>
                </a:solidFill>
                <a:effectLst>
                  <a:outerShdw blurRad="50800" dist="63500" dir="2700000" algn="tl" rotWithShape="0">
                    <a:prstClr val="black">
                      <a:alpha val="40000"/>
                    </a:prstClr>
                  </a:outerShdw>
                </a:effectLst>
                <a:latin typeface="Arial Black" pitchFamily="34" charset="0"/>
              </a:rPr>
              <a:t>Florida Building Code,</a:t>
            </a:r>
            <a:br>
              <a:rPr lang="en-US" sz="4800" dirty="0">
                <a:ln w="12700">
                  <a:solidFill>
                    <a:schemeClr val="tx1"/>
                  </a:solidFill>
                </a:ln>
                <a:solidFill>
                  <a:schemeClr val="bg1"/>
                </a:solidFill>
                <a:effectLst>
                  <a:outerShdw blurRad="50800" dist="63500" dir="2700000" algn="tl" rotWithShape="0">
                    <a:prstClr val="black">
                      <a:alpha val="40000"/>
                    </a:prstClr>
                  </a:outerShdw>
                </a:effectLst>
                <a:latin typeface="Arial Black" pitchFamily="34" charset="0"/>
              </a:rPr>
            </a:br>
            <a:r>
              <a:rPr lang="en-US" sz="4800" dirty="0">
                <a:ln w="12700">
                  <a:solidFill>
                    <a:schemeClr val="tx1"/>
                  </a:solidFill>
                </a:ln>
                <a:solidFill>
                  <a:schemeClr val="bg1"/>
                </a:solidFill>
                <a:effectLst>
                  <a:outerShdw blurRad="50800" dist="63500" dir="2700000" algn="tl" rotWithShape="0">
                    <a:prstClr val="black">
                      <a:alpha val="40000"/>
                    </a:prstClr>
                  </a:outerShdw>
                </a:effectLst>
                <a:latin typeface="Arial Black" pitchFamily="34" charset="0"/>
              </a:rPr>
              <a:t> Residential</a:t>
            </a:r>
            <a:endParaRPr lang="en-US" sz="4800" b="1" dirty="0">
              <a:effectLst>
                <a:outerShdw blurRad="38100" dist="101600" dir="2700000" algn="tl">
                  <a:srgbClr val="FF0000">
                    <a:alpha val="43000"/>
                  </a:srgbClr>
                </a:outerShdw>
              </a:effectLst>
              <a:latin typeface="Arial Black"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7330" y="2266043"/>
            <a:ext cx="4056103" cy="3982357"/>
          </a:xfrm>
          <a:prstGeom prst="rect">
            <a:avLst/>
          </a:prstGeom>
          <a:ln w="25400">
            <a:solidFill>
              <a:schemeClr val="tx1"/>
            </a:solidFill>
          </a:ln>
          <a:effectLst>
            <a:outerShdw blurRad="50800" dist="101600" dir="2700000" algn="tl" rotWithShape="0">
              <a:prstClr val="black">
                <a:alpha val="40000"/>
              </a:prstClr>
            </a:outerShdw>
          </a:effectLst>
        </p:spPr>
      </p:pic>
      <p:sp>
        <p:nvSpPr>
          <p:cNvPr id="5" name="TextBox 4"/>
          <p:cNvSpPr txBox="1"/>
          <p:nvPr/>
        </p:nvSpPr>
        <p:spPr>
          <a:xfrm>
            <a:off x="7696201" y="2743201"/>
            <a:ext cx="1295401" cy="646331"/>
          </a:xfrm>
          <a:prstGeom prst="rect">
            <a:avLst/>
          </a:prstGeom>
          <a:solidFill>
            <a:srgbClr val="0075EA"/>
          </a:solidFill>
        </p:spPr>
        <p:txBody>
          <a:bodyPr wrap="square" rtlCol="0" anchor="ctr" anchorCtr="0">
            <a:spAutoFit/>
          </a:bodyPr>
          <a:lstStyle/>
          <a:p>
            <a:r>
              <a:rPr lang="en-US" sz="3600" b="1" i="1" dirty="0">
                <a:solidFill>
                  <a:srgbClr val="FF0000"/>
                </a:solidFill>
                <a:effectLst>
                  <a:outerShdw blurRad="38100" dist="38100" dir="2700000" algn="tl">
                    <a:srgbClr val="000000">
                      <a:alpha val="43137"/>
                    </a:srgbClr>
                  </a:outerShdw>
                </a:effectLst>
              </a:rPr>
              <a:t>2020</a:t>
            </a:r>
          </a:p>
        </p:txBody>
      </p:sp>
      <p:sp>
        <p:nvSpPr>
          <p:cNvPr id="6" name="Slide Number Placeholder 5"/>
          <p:cNvSpPr>
            <a:spLocks noGrp="1"/>
          </p:cNvSpPr>
          <p:nvPr>
            <p:ph type="sldNum" sz="quarter" idx="12"/>
          </p:nvPr>
        </p:nvSpPr>
        <p:spPr/>
        <p:txBody>
          <a:bodyPr/>
          <a:lstStyle/>
          <a:p>
            <a:fld id="{6AE288AB-92F6-4B65-B92B-9930F91B50F0}" type="slidenum">
              <a:rPr lang="en-US" smtClean="0"/>
              <a:t>2</a:t>
            </a:fld>
            <a:endParaRPr lang="en-US"/>
          </a:p>
        </p:txBody>
      </p:sp>
    </p:spTree>
    <p:extLst>
      <p:ext uri="{BB962C8B-B14F-4D97-AF65-F5344CB8AC3E}">
        <p14:creationId xmlns:p14="http://schemas.microsoft.com/office/powerpoint/2010/main" val="2374679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lnSpcReduction="10000"/>
          </a:bodyPr>
          <a:lstStyle/>
          <a:p>
            <a:r>
              <a:rPr lang="en-US" sz="3600" b="1" dirty="0">
                <a:solidFill>
                  <a:schemeClr val="bg1"/>
                </a:solidFill>
              </a:rPr>
              <a:t>STOPPED: Reduction in presumptive bearing capacity of sandy soils.</a:t>
            </a:r>
          </a:p>
          <a:p>
            <a:pPr lvl="1"/>
            <a:r>
              <a:rPr lang="en-US" sz="3200" b="1" dirty="0">
                <a:solidFill>
                  <a:schemeClr val="bg1"/>
                </a:solidFill>
              </a:rPr>
              <a:t>Reduced from 2000 </a:t>
            </a:r>
            <a:r>
              <a:rPr lang="en-US" sz="3200" b="1" dirty="0" err="1">
                <a:solidFill>
                  <a:schemeClr val="bg1"/>
                </a:solidFill>
              </a:rPr>
              <a:t>psf</a:t>
            </a:r>
            <a:r>
              <a:rPr lang="en-US" sz="3200" b="1" dirty="0">
                <a:solidFill>
                  <a:schemeClr val="bg1"/>
                </a:solidFill>
              </a:rPr>
              <a:t> to 1500 psf.</a:t>
            </a:r>
          </a:p>
          <a:p>
            <a:r>
              <a:rPr lang="en-US" sz="3600" b="1" dirty="0">
                <a:solidFill>
                  <a:schemeClr val="bg1"/>
                </a:solidFill>
              </a:rPr>
              <a:t>STOPPED: Numerous provisions to require geotechnical testing, engineering design, and compaction of all soils.</a:t>
            </a:r>
            <a:endParaRPr lang="en-US" sz="3600" b="1" dirty="0"/>
          </a:p>
        </p:txBody>
      </p:sp>
      <p:sp>
        <p:nvSpPr>
          <p:cNvPr id="7" name="Slide Number Placeholder 6"/>
          <p:cNvSpPr>
            <a:spLocks noGrp="1"/>
          </p:cNvSpPr>
          <p:nvPr>
            <p:ph type="sldNum" sz="quarter" idx="12"/>
          </p:nvPr>
        </p:nvSpPr>
        <p:spPr/>
        <p:txBody>
          <a:bodyPr/>
          <a:lstStyle/>
          <a:p>
            <a:fld id="{6AE288AB-92F6-4B65-B92B-9930F91B50F0}" type="slidenum">
              <a:rPr lang="en-US" smtClean="0"/>
              <a:t>20</a:t>
            </a:fld>
            <a:endParaRPr lang="en-US"/>
          </a:p>
        </p:txBody>
      </p:sp>
    </p:spTree>
    <p:extLst>
      <p:ext uri="{BB962C8B-B14F-4D97-AF65-F5344CB8AC3E}">
        <p14:creationId xmlns:p14="http://schemas.microsoft.com/office/powerpoint/2010/main" val="4239096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a:bodyPr>
          <a:lstStyle/>
          <a:p>
            <a:r>
              <a:rPr lang="en-US" sz="3600" b="1" dirty="0">
                <a:solidFill>
                  <a:schemeClr val="bg1"/>
                </a:solidFill>
              </a:rPr>
              <a:t>STOPPED: Several changes to stucco and gypsum plaster.</a:t>
            </a:r>
          </a:p>
          <a:p>
            <a:r>
              <a:rPr lang="en-US" sz="3600" b="1" dirty="0">
                <a:solidFill>
                  <a:schemeClr val="bg1"/>
                </a:solidFill>
              </a:rPr>
              <a:t>STOPPED: Rewrite of CO detection provisions.</a:t>
            </a:r>
          </a:p>
          <a:p>
            <a:pPr lvl="1"/>
            <a:r>
              <a:rPr lang="en-US" sz="3200" b="1" dirty="0">
                <a:solidFill>
                  <a:schemeClr val="bg1"/>
                </a:solidFill>
              </a:rPr>
              <a:t>More stringent.</a:t>
            </a:r>
          </a:p>
        </p:txBody>
      </p:sp>
      <p:sp>
        <p:nvSpPr>
          <p:cNvPr id="7" name="Slide Number Placeholder 6"/>
          <p:cNvSpPr>
            <a:spLocks noGrp="1"/>
          </p:cNvSpPr>
          <p:nvPr>
            <p:ph type="sldNum" sz="quarter" idx="12"/>
          </p:nvPr>
        </p:nvSpPr>
        <p:spPr/>
        <p:txBody>
          <a:bodyPr/>
          <a:lstStyle/>
          <a:p>
            <a:fld id="{6AE288AB-92F6-4B65-B92B-9930F91B50F0}" type="slidenum">
              <a:rPr lang="en-US" smtClean="0"/>
              <a:t>21</a:t>
            </a:fld>
            <a:endParaRPr lang="en-US"/>
          </a:p>
        </p:txBody>
      </p:sp>
    </p:spTree>
    <p:extLst>
      <p:ext uri="{BB962C8B-B14F-4D97-AF65-F5344CB8AC3E}">
        <p14:creationId xmlns:p14="http://schemas.microsoft.com/office/powerpoint/2010/main" val="2302594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a:bodyPr>
          <a:lstStyle/>
          <a:p>
            <a:r>
              <a:rPr lang="en-US" sz="3600" b="1" dirty="0">
                <a:solidFill>
                  <a:schemeClr val="bg1"/>
                </a:solidFill>
              </a:rPr>
              <a:t>STOPPED: Require chute room door to be able to close with chute open.</a:t>
            </a:r>
          </a:p>
          <a:p>
            <a:pPr lvl="1"/>
            <a:r>
              <a:rPr lang="en-US" sz="3200" b="1" dirty="0">
                <a:solidFill>
                  <a:schemeClr val="bg1"/>
                </a:solidFill>
              </a:rPr>
              <a:t>Result would be larger chute room.</a:t>
            </a:r>
          </a:p>
          <a:p>
            <a:r>
              <a:rPr lang="en-US" sz="3600" b="1" dirty="0">
                <a:solidFill>
                  <a:schemeClr val="bg1"/>
                </a:solidFill>
              </a:rPr>
              <a:t>STOPPED: Requirement for multi-channel communications systems for buildings ≥ 120 ft.</a:t>
            </a:r>
          </a:p>
        </p:txBody>
      </p:sp>
      <p:sp>
        <p:nvSpPr>
          <p:cNvPr id="7" name="Slide Number Placeholder 6"/>
          <p:cNvSpPr>
            <a:spLocks noGrp="1"/>
          </p:cNvSpPr>
          <p:nvPr>
            <p:ph type="sldNum" sz="quarter" idx="12"/>
          </p:nvPr>
        </p:nvSpPr>
        <p:spPr/>
        <p:txBody>
          <a:bodyPr/>
          <a:lstStyle/>
          <a:p>
            <a:fld id="{6AE288AB-92F6-4B65-B92B-9930F91B50F0}" type="slidenum">
              <a:rPr lang="en-US" smtClean="0"/>
              <a:t>22</a:t>
            </a:fld>
            <a:endParaRPr lang="en-US"/>
          </a:p>
        </p:txBody>
      </p:sp>
    </p:spTree>
    <p:extLst>
      <p:ext uri="{BB962C8B-B14F-4D97-AF65-F5344CB8AC3E}">
        <p14:creationId xmlns:p14="http://schemas.microsoft.com/office/powerpoint/2010/main" val="2188589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lnSpcReduction="10000"/>
          </a:bodyPr>
          <a:lstStyle/>
          <a:p>
            <a:r>
              <a:rPr lang="en-US" sz="3600" b="1" dirty="0">
                <a:solidFill>
                  <a:schemeClr val="bg1"/>
                </a:solidFill>
              </a:rPr>
              <a:t>STOPPED: Changes to fire extinguishers for domestic cooking equipment.</a:t>
            </a:r>
          </a:p>
          <a:p>
            <a:r>
              <a:rPr lang="en-US" sz="3600" b="1" dirty="0">
                <a:solidFill>
                  <a:schemeClr val="bg1"/>
                </a:solidFill>
              </a:rPr>
              <a:t>STOPPED: Change in how ceiling height is measured.</a:t>
            </a:r>
          </a:p>
          <a:p>
            <a:r>
              <a:rPr lang="en-US" sz="3600" b="1" dirty="0">
                <a:solidFill>
                  <a:schemeClr val="bg1"/>
                </a:solidFill>
              </a:rPr>
              <a:t>STOPPED: Numerous changes submitted to adopt all changes in 2018 I-Codes.</a:t>
            </a:r>
          </a:p>
        </p:txBody>
      </p:sp>
      <p:sp>
        <p:nvSpPr>
          <p:cNvPr id="7" name="Slide Number Placeholder 6"/>
          <p:cNvSpPr>
            <a:spLocks noGrp="1"/>
          </p:cNvSpPr>
          <p:nvPr>
            <p:ph type="sldNum" sz="quarter" idx="12"/>
          </p:nvPr>
        </p:nvSpPr>
        <p:spPr/>
        <p:txBody>
          <a:bodyPr/>
          <a:lstStyle/>
          <a:p>
            <a:fld id="{6AE288AB-92F6-4B65-B92B-9930F91B50F0}" type="slidenum">
              <a:rPr lang="en-US" smtClean="0"/>
              <a:t>23</a:t>
            </a:fld>
            <a:endParaRPr lang="en-US"/>
          </a:p>
        </p:txBody>
      </p:sp>
    </p:spTree>
    <p:extLst>
      <p:ext uri="{BB962C8B-B14F-4D97-AF65-F5344CB8AC3E}">
        <p14:creationId xmlns:p14="http://schemas.microsoft.com/office/powerpoint/2010/main" val="3901109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lnSpcReduction="10000"/>
          </a:bodyPr>
          <a:lstStyle/>
          <a:p>
            <a:r>
              <a:rPr lang="en-US" sz="3600" b="1" dirty="0">
                <a:solidFill>
                  <a:schemeClr val="bg1"/>
                </a:solidFill>
              </a:rPr>
              <a:t>Questions?</a:t>
            </a:r>
          </a:p>
          <a:p>
            <a:endParaRPr lang="en-US" sz="3600" b="1" dirty="0">
              <a:solidFill>
                <a:schemeClr val="bg1"/>
              </a:solidFill>
            </a:endParaRPr>
          </a:p>
          <a:p>
            <a:r>
              <a:rPr lang="en-US" sz="3600" b="1" dirty="0">
                <a:solidFill>
                  <a:schemeClr val="bg1"/>
                </a:solidFill>
              </a:rPr>
              <a:t>Answers?</a:t>
            </a:r>
          </a:p>
          <a:p>
            <a:endParaRPr lang="en-US" sz="3600" b="1" dirty="0">
              <a:solidFill>
                <a:schemeClr val="bg1"/>
              </a:solidFill>
            </a:endParaRPr>
          </a:p>
          <a:p>
            <a:r>
              <a:rPr lang="en-US" sz="3600" b="1" dirty="0">
                <a:solidFill>
                  <a:schemeClr val="bg1"/>
                </a:solidFill>
              </a:rPr>
              <a:t>Thank you for your attendance and participation in FHBA.s efforts in codes </a:t>
            </a:r>
            <a:r>
              <a:rPr lang="en-US" sz="3600" b="1">
                <a:solidFill>
                  <a:schemeClr val="bg1"/>
                </a:solidFill>
              </a:rPr>
              <a:t>and standards.</a:t>
            </a:r>
            <a:endParaRPr lang="en-US" sz="3600" b="1" dirty="0">
              <a:solidFill>
                <a:schemeClr val="bg1"/>
              </a:solidFill>
            </a:endParaRPr>
          </a:p>
        </p:txBody>
      </p:sp>
      <p:sp>
        <p:nvSpPr>
          <p:cNvPr id="7" name="Slide Number Placeholder 6"/>
          <p:cNvSpPr>
            <a:spLocks noGrp="1"/>
          </p:cNvSpPr>
          <p:nvPr>
            <p:ph type="sldNum" sz="quarter" idx="12"/>
          </p:nvPr>
        </p:nvSpPr>
        <p:spPr/>
        <p:txBody>
          <a:bodyPr/>
          <a:lstStyle/>
          <a:p>
            <a:fld id="{6AE288AB-92F6-4B65-B92B-9930F91B50F0}" type="slidenum">
              <a:rPr lang="en-US" smtClean="0"/>
              <a:t>24</a:t>
            </a:fld>
            <a:endParaRPr lang="en-US"/>
          </a:p>
        </p:txBody>
      </p:sp>
    </p:spTree>
    <p:extLst>
      <p:ext uri="{BB962C8B-B14F-4D97-AF65-F5344CB8AC3E}">
        <p14:creationId xmlns:p14="http://schemas.microsoft.com/office/powerpoint/2010/main" val="2744496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153236" y="1600200"/>
            <a:ext cx="9485932" cy="4347866"/>
          </a:xfrm>
          <a:prstGeom prst="rect">
            <a:avLst/>
          </a:prstGeom>
        </p:spPr>
        <p:txBody>
          <a:bodyPr>
            <a:normAutofit fontScale="92500" lnSpcReduction="10000"/>
          </a:bodyPr>
          <a:lstStyle/>
          <a:p>
            <a:r>
              <a:rPr lang="en-US" sz="4000" b="1" dirty="0">
                <a:solidFill>
                  <a:schemeClr val="bg1"/>
                </a:solidFill>
              </a:rPr>
              <a:t>SUPPORTED: ASCE 7-16.</a:t>
            </a:r>
          </a:p>
          <a:p>
            <a:pPr lvl="1"/>
            <a:r>
              <a:rPr lang="en-US" sz="4000" b="1" dirty="0">
                <a:solidFill>
                  <a:schemeClr val="bg1"/>
                </a:solidFill>
              </a:rPr>
              <a:t>National standard for design.</a:t>
            </a:r>
          </a:p>
          <a:p>
            <a:pPr lvl="1"/>
            <a:r>
              <a:rPr lang="en-US" sz="4000" b="1" dirty="0">
                <a:solidFill>
                  <a:schemeClr val="bg1"/>
                </a:solidFill>
              </a:rPr>
              <a:t>Roof uplift SFR about 15%.</a:t>
            </a:r>
          </a:p>
          <a:p>
            <a:pPr lvl="1"/>
            <a:r>
              <a:rPr lang="en-US" sz="4000" b="1" dirty="0">
                <a:solidFill>
                  <a:schemeClr val="bg1"/>
                </a:solidFill>
              </a:rPr>
              <a:t>Latest science.</a:t>
            </a:r>
          </a:p>
          <a:p>
            <a:pPr lvl="1"/>
            <a:r>
              <a:rPr lang="en-US" sz="4000" b="1" dirty="0">
                <a:solidFill>
                  <a:schemeClr val="bg1"/>
                </a:solidFill>
              </a:rPr>
              <a:t>Cannot reduce wind resistance.</a:t>
            </a:r>
          </a:p>
          <a:p>
            <a:pPr lvl="1"/>
            <a:r>
              <a:rPr lang="en-US" sz="4000" b="1" dirty="0">
                <a:solidFill>
                  <a:schemeClr val="bg1"/>
                </a:solidFill>
              </a:rPr>
              <a:t>130 mph +$111.25; 140 mph $180.63; 180 mph $275.63 Based on retail.</a:t>
            </a:r>
          </a:p>
          <a:p>
            <a:endParaRPr lang="en-US" sz="3600" b="1" dirty="0"/>
          </a:p>
          <a:p>
            <a:pPr marL="0" indent="0">
              <a:buNone/>
            </a:pPr>
            <a:endParaRPr lang="en-US" sz="3600" b="1" dirty="0"/>
          </a:p>
        </p:txBody>
      </p:sp>
      <p:sp>
        <p:nvSpPr>
          <p:cNvPr id="7" name="Slide Number Placeholder 6"/>
          <p:cNvSpPr>
            <a:spLocks noGrp="1"/>
          </p:cNvSpPr>
          <p:nvPr>
            <p:ph type="sldNum" sz="quarter" idx="12"/>
          </p:nvPr>
        </p:nvSpPr>
        <p:spPr/>
        <p:txBody>
          <a:bodyPr/>
          <a:lstStyle/>
          <a:p>
            <a:fld id="{6AE288AB-92F6-4B65-B92B-9930F91B50F0}" type="slidenum">
              <a:rPr lang="en-US" smtClean="0"/>
              <a:t>3</a:t>
            </a:fld>
            <a:endParaRPr lang="en-US"/>
          </a:p>
        </p:txBody>
      </p:sp>
    </p:spTree>
    <p:extLst>
      <p:ext uri="{BB962C8B-B14F-4D97-AF65-F5344CB8AC3E}">
        <p14:creationId xmlns:p14="http://schemas.microsoft.com/office/powerpoint/2010/main" val="359588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a:bodyPr>
          <a:lstStyle/>
          <a:p>
            <a:r>
              <a:rPr lang="en-US" sz="3600" b="1" dirty="0">
                <a:solidFill>
                  <a:schemeClr val="bg1"/>
                </a:solidFill>
              </a:rPr>
              <a:t>SUPPORTED: Return  air from bathrooms and closets.</a:t>
            </a:r>
          </a:p>
          <a:p>
            <a:pPr lvl="1"/>
            <a:r>
              <a:rPr lang="en-US" sz="3200" b="1" dirty="0">
                <a:solidFill>
                  <a:schemeClr val="bg1"/>
                </a:solidFill>
              </a:rPr>
              <a:t>Optional.</a:t>
            </a:r>
          </a:p>
          <a:p>
            <a:pPr lvl="1"/>
            <a:r>
              <a:rPr lang="en-US" sz="3200" b="1" dirty="0">
                <a:solidFill>
                  <a:schemeClr val="bg1"/>
                </a:solidFill>
              </a:rPr>
              <a:t>May resolve moisture and mold issues.</a:t>
            </a:r>
          </a:p>
          <a:p>
            <a:pPr marL="457200" lvl="1" indent="0">
              <a:buNone/>
            </a:pPr>
            <a:endParaRPr lang="en-US" sz="3200" b="1" dirty="0">
              <a:solidFill>
                <a:schemeClr val="bg1"/>
              </a:solidFill>
            </a:endParaRPr>
          </a:p>
          <a:p>
            <a:endParaRPr lang="en-US" sz="3600" b="1" dirty="0">
              <a:solidFill>
                <a:schemeClr val="bg1"/>
              </a:solidFill>
            </a:endParaRPr>
          </a:p>
          <a:p>
            <a:pPr marL="0" indent="0">
              <a:buNone/>
            </a:pPr>
            <a:endParaRPr lang="en-US" sz="3600" b="1" dirty="0"/>
          </a:p>
        </p:txBody>
      </p:sp>
      <p:sp>
        <p:nvSpPr>
          <p:cNvPr id="7" name="Slide Number Placeholder 6"/>
          <p:cNvSpPr>
            <a:spLocks noGrp="1"/>
          </p:cNvSpPr>
          <p:nvPr>
            <p:ph type="sldNum" sz="quarter" idx="12"/>
          </p:nvPr>
        </p:nvSpPr>
        <p:spPr/>
        <p:txBody>
          <a:bodyPr/>
          <a:lstStyle/>
          <a:p>
            <a:fld id="{6AE288AB-92F6-4B65-B92B-9930F91B50F0}" type="slidenum">
              <a:rPr lang="en-US" smtClean="0"/>
              <a:t>4</a:t>
            </a:fld>
            <a:endParaRPr lang="en-US"/>
          </a:p>
        </p:txBody>
      </p:sp>
    </p:spTree>
    <p:extLst>
      <p:ext uri="{BB962C8B-B14F-4D97-AF65-F5344CB8AC3E}">
        <p14:creationId xmlns:p14="http://schemas.microsoft.com/office/powerpoint/2010/main" val="2664614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a:bodyPr>
          <a:lstStyle/>
          <a:p>
            <a:r>
              <a:rPr lang="en-US" sz="3600" b="1" dirty="0">
                <a:solidFill>
                  <a:schemeClr val="bg1"/>
                </a:solidFill>
              </a:rPr>
              <a:t>SUPPORTED: Reduce ventilation rate by 30%.</a:t>
            </a:r>
          </a:p>
          <a:p>
            <a:pPr lvl="1"/>
            <a:r>
              <a:rPr lang="en-US" sz="3200" b="1" dirty="0">
                <a:solidFill>
                  <a:schemeClr val="bg1"/>
                </a:solidFill>
              </a:rPr>
              <a:t>Provide balanced ventilation.</a:t>
            </a:r>
          </a:p>
          <a:p>
            <a:pPr lvl="1"/>
            <a:r>
              <a:rPr lang="en-US" sz="3200" b="1" dirty="0">
                <a:solidFill>
                  <a:schemeClr val="bg1"/>
                </a:solidFill>
              </a:rPr>
              <a:t>Optional.</a:t>
            </a:r>
          </a:p>
          <a:p>
            <a:pPr lvl="1"/>
            <a:endParaRPr lang="en-US" sz="3200" b="1" dirty="0">
              <a:solidFill>
                <a:schemeClr val="bg1"/>
              </a:solidFill>
            </a:endParaRPr>
          </a:p>
          <a:p>
            <a:endParaRPr lang="en-US" sz="3600" b="1" dirty="0">
              <a:solidFill>
                <a:schemeClr val="bg1"/>
              </a:solidFill>
            </a:endParaRPr>
          </a:p>
          <a:p>
            <a:pPr marL="0" indent="0">
              <a:buNone/>
            </a:pPr>
            <a:endParaRPr lang="en-US" sz="3600" b="1" dirty="0"/>
          </a:p>
        </p:txBody>
      </p:sp>
      <p:sp>
        <p:nvSpPr>
          <p:cNvPr id="7" name="Slide Number Placeholder 6"/>
          <p:cNvSpPr>
            <a:spLocks noGrp="1"/>
          </p:cNvSpPr>
          <p:nvPr>
            <p:ph type="sldNum" sz="quarter" idx="12"/>
          </p:nvPr>
        </p:nvSpPr>
        <p:spPr/>
        <p:txBody>
          <a:bodyPr/>
          <a:lstStyle/>
          <a:p>
            <a:fld id="{6AE288AB-92F6-4B65-B92B-9930F91B50F0}" type="slidenum">
              <a:rPr lang="en-US" smtClean="0"/>
              <a:t>5</a:t>
            </a:fld>
            <a:endParaRPr lang="en-US"/>
          </a:p>
        </p:txBody>
      </p:sp>
    </p:spTree>
    <p:extLst>
      <p:ext uri="{BB962C8B-B14F-4D97-AF65-F5344CB8AC3E}">
        <p14:creationId xmlns:p14="http://schemas.microsoft.com/office/powerpoint/2010/main" val="2263424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a:bodyPr>
          <a:lstStyle/>
          <a:p>
            <a:r>
              <a:rPr lang="en-US" sz="3600" b="1" dirty="0">
                <a:solidFill>
                  <a:schemeClr val="bg1"/>
                </a:solidFill>
              </a:rPr>
              <a:t>SUPPORTED: Unvented attics.</a:t>
            </a:r>
          </a:p>
          <a:p>
            <a:pPr lvl="1"/>
            <a:r>
              <a:rPr lang="en-US" b="1" dirty="0">
                <a:solidFill>
                  <a:schemeClr val="bg1"/>
                </a:solidFill>
              </a:rPr>
              <a:t>Resolves moisture. </a:t>
            </a:r>
          </a:p>
          <a:p>
            <a:pPr lvl="1"/>
            <a:r>
              <a:rPr lang="en-US" b="1" dirty="0">
                <a:solidFill>
                  <a:schemeClr val="bg1"/>
                </a:solidFill>
              </a:rPr>
              <a:t>Allows use of any type insulation.</a:t>
            </a:r>
          </a:p>
          <a:p>
            <a:pPr lvl="1"/>
            <a:r>
              <a:rPr lang="en-US" b="1" dirty="0">
                <a:solidFill>
                  <a:schemeClr val="bg1"/>
                </a:solidFill>
              </a:rPr>
              <a:t>Vapor diffuser required.</a:t>
            </a:r>
          </a:p>
          <a:p>
            <a:pPr lvl="1"/>
            <a:r>
              <a:rPr lang="en-US" b="1" dirty="0">
                <a:solidFill>
                  <a:schemeClr val="bg1"/>
                </a:solidFill>
              </a:rPr>
              <a:t> Allows moisture removal by vapor diffusion rather than by air change.</a:t>
            </a:r>
          </a:p>
          <a:p>
            <a:pPr lvl="1"/>
            <a:r>
              <a:rPr lang="en-US" b="1" dirty="0">
                <a:solidFill>
                  <a:schemeClr val="bg1"/>
                </a:solidFill>
              </a:rPr>
              <a:t>Cost of vapor diffuser offset by savings on vents.</a:t>
            </a:r>
          </a:p>
          <a:p>
            <a:endParaRPr lang="en-US" sz="3600" b="1" dirty="0">
              <a:solidFill>
                <a:schemeClr val="bg1"/>
              </a:solidFill>
            </a:endParaRPr>
          </a:p>
          <a:p>
            <a:pPr marL="0" indent="0">
              <a:buNone/>
            </a:pPr>
            <a:endParaRPr lang="en-US" sz="3600" b="1" dirty="0"/>
          </a:p>
        </p:txBody>
      </p:sp>
      <p:sp>
        <p:nvSpPr>
          <p:cNvPr id="7" name="Slide Number Placeholder 6"/>
          <p:cNvSpPr>
            <a:spLocks noGrp="1"/>
          </p:cNvSpPr>
          <p:nvPr>
            <p:ph type="sldNum" sz="quarter" idx="12"/>
          </p:nvPr>
        </p:nvSpPr>
        <p:spPr/>
        <p:txBody>
          <a:bodyPr/>
          <a:lstStyle/>
          <a:p>
            <a:fld id="{6AE288AB-92F6-4B65-B92B-9930F91B50F0}" type="slidenum">
              <a:rPr lang="en-US" smtClean="0"/>
              <a:t>6</a:t>
            </a:fld>
            <a:endParaRPr lang="en-US"/>
          </a:p>
        </p:txBody>
      </p:sp>
    </p:spTree>
    <p:extLst>
      <p:ext uri="{BB962C8B-B14F-4D97-AF65-F5344CB8AC3E}">
        <p14:creationId xmlns:p14="http://schemas.microsoft.com/office/powerpoint/2010/main" val="126602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a:bodyPr>
          <a:lstStyle/>
          <a:p>
            <a:r>
              <a:rPr lang="en-US" sz="3600" b="1" dirty="0">
                <a:solidFill>
                  <a:schemeClr val="bg1"/>
                </a:solidFill>
              </a:rPr>
              <a:t>SUPPORTED: Enhanced underlayment.</a:t>
            </a:r>
          </a:p>
          <a:p>
            <a:r>
              <a:rPr lang="en-US" sz="3600" b="1" dirty="0">
                <a:solidFill>
                  <a:schemeClr val="bg1"/>
                </a:solidFill>
              </a:rPr>
              <a:t>Roof slopes 4:12 and greater </a:t>
            </a:r>
          </a:p>
          <a:p>
            <a:pPr lvl="1"/>
            <a:r>
              <a:rPr lang="en-US" sz="3200" b="1" dirty="0">
                <a:solidFill>
                  <a:schemeClr val="bg1"/>
                </a:solidFill>
              </a:rPr>
              <a:t>2000 ft</a:t>
            </a:r>
            <a:r>
              <a:rPr lang="en-US" sz="3200" b="1" baseline="30000" dirty="0">
                <a:solidFill>
                  <a:schemeClr val="bg1"/>
                </a:solidFill>
              </a:rPr>
              <a:t>2</a:t>
            </a:r>
            <a:r>
              <a:rPr lang="en-US" sz="3200" b="1" dirty="0">
                <a:solidFill>
                  <a:schemeClr val="bg1"/>
                </a:solidFill>
              </a:rPr>
              <a:t> roof approximately + $220. </a:t>
            </a:r>
          </a:p>
          <a:p>
            <a:r>
              <a:rPr lang="en-US" sz="3600" b="1" dirty="0">
                <a:solidFill>
                  <a:schemeClr val="bg1"/>
                </a:solidFill>
              </a:rPr>
              <a:t>Roof slopes ≤ 4:12 </a:t>
            </a:r>
          </a:p>
          <a:p>
            <a:r>
              <a:rPr lang="en-US" sz="3600" b="1" dirty="0">
                <a:solidFill>
                  <a:schemeClr val="bg1"/>
                </a:solidFill>
              </a:rPr>
              <a:t>2000 </a:t>
            </a:r>
            <a:r>
              <a:rPr lang="en-US" sz="3600" b="1" baseline="30000" dirty="0">
                <a:solidFill>
                  <a:schemeClr val="bg1"/>
                </a:solidFill>
              </a:rPr>
              <a:t>ft2 </a:t>
            </a:r>
            <a:r>
              <a:rPr lang="en-US" sz="3600" b="1" dirty="0">
                <a:solidFill>
                  <a:schemeClr val="bg1"/>
                </a:solidFill>
              </a:rPr>
              <a:t>roof approximately + $440.</a:t>
            </a:r>
          </a:p>
          <a:p>
            <a:endParaRPr lang="en-US" b="1" dirty="0">
              <a:solidFill>
                <a:schemeClr val="bg1"/>
              </a:solidFill>
            </a:endParaRPr>
          </a:p>
          <a:p>
            <a:endParaRPr lang="en-US" sz="3600" b="1" dirty="0">
              <a:solidFill>
                <a:schemeClr val="bg1"/>
              </a:solidFill>
            </a:endParaRPr>
          </a:p>
          <a:p>
            <a:pPr marL="0" indent="0">
              <a:buNone/>
            </a:pPr>
            <a:endParaRPr lang="en-US" sz="3600" b="1" dirty="0"/>
          </a:p>
        </p:txBody>
      </p:sp>
      <p:sp>
        <p:nvSpPr>
          <p:cNvPr id="7" name="Slide Number Placeholder 6"/>
          <p:cNvSpPr>
            <a:spLocks noGrp="1"/>
          </p:cNvSpPr>
          <p:nvPr>
            <p:ph type="sldNum" sz="quarter" idx="12"/>
          </p:nvPr>
        </p:nvSpPr>
        <p:spPr/>
        <p:txBody>
          <a:bodyPr/>
          <a:lstStyle/>
          <a:p>
            <a:fld id="{6AE288AB-92F6-4B65-B92B-9930F91B50F0}" type="slidenum">
              <a:rPr lang="en-US" smtClean="0"/>
              <a:t>7</a:t>
            </a:fld>
            <a:endParaRPr lang="en-US"/>
          </a:p>
        </p:txBody>
      </p:sp>
    </p:spTree>
    <p:extLst>
      <p:ext uri="{BB962C8B-B14F-4D97-AF65-F5344CB8AC3E}">
        <p14:creationId xmlns:p14="http://schemas.microsoft.com/office/powerpoint/2010/main" val="1429563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a:bodyPr>
          <a:lstStyle/>
          <a:p>
            <a:r>
              <a:rPr lang="en-US" sz="3600" b="1" dirty="0">
                <a:solidFill>
                  <a:schemeClr val="bg1"/>
                </a:solidFill>
              </a:rPr>
              <a:t>SUPPORTED: Reinstatement of threshold height for secondary doors to meet wind driven rain resistance provisions (SGD).</a:t>
            </a:r>
          </a:p>
          <a:p>
            <a:r>
              <a:rPr lang="en-US" sz="3600" b="1" dirty="0">
                <a:solidFill>
                  <a:schemeClr val="bg1"/>
                </a:solidFill>
              </a:rPr>
              <a:t>SUPPORTED: Flashing provisions to clarify galvanized metal not only flashing permitted.</a:t>
            </a:r>
            <a:endParaRPr lang="en-US" b="1" dirty="0">
              <a:solidFill>
                <a:schemeClr val="bg1"/>
              </a:solidFill>
            </a:endParaRPr>
          </a:p>
          <a:p>
            <a:endParaRPr lang="en-US" sz="3600" b="1" dirty="0">
              <a:solidFill>
                <a:schemeClr val="bg1"/>
              </a:solidFill>
            </a:endParaRPr>
          </a:p>
          <a:p>
            <a:pPr marL="0" indent="0">
              <a:buNone/>
            </a:pPr>
            <a:endParaRPr lang="en-US" sz="3600" b="1" dirty="0"/>
          </a:p>
        </p:txBody>
      </p:sp>
      <p:sp>
        <p:nvSpPr>
          <p:cNvPr id="7" name="Slide Number Placeholder 6"/>
          <p:cNvSpPr>
            <a:spLocks noGrp="1"/>
          </p:cNvSpPr>
          <p:nvPr>
            <p:ph type="sldNum" sz="quarter" idx="12"/>
          </p:nvPr>
        </p:nvSpPr>
        <p:spPr/>
        <p:txBody>
          <a:bodyPr/>
          <a:lstStyle/>
          <a:p>
            <a:fld id="{6AE288AB-92F6-4B65-B92B-9930F91B50F0}" type="slidenum">
              <a:rPr lang="en-US" smtClean="0"/>
              <a:t>8</a:t>
            </a:fld>
            <a:endParaRPr lang="en-US"/>
          </a:p>
        </p:txBody>
      </p:sp>
    </p:spTree>
    <p:extLst>
      <p:ext uri="{BB962C8B-B14F-4D97-AF65-F5344CB8AC3E}">
        <p14:creationId xmlns:p14="http://schemas.microsoft.com/office/powerpoint/2010/main" val="1619630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5168" y="32951"/>
            <a:ext cx="9144000" cy="1143000"/>
          </a:xfrm>
        </p:spPr>
        <p:txBody>
          <a:bodyPr anchor="ctr" anchorCtr="0">
            <a:normAutofit/>
          </a:bodyPr>
          <a:lstStyle/>
          <a:p>
            <a:r>
              <a:rPr lang="en-US" dirty="0">
                <a:ln w="12700">
                  <a:solidFill>
                    <a:schemeClr val="tx1"/>
                  </a:solidFill>
                </a:ln>
                <a:solidFill>
                  <a:schemeClr val="bg1"/>
                </a:solidFill>
                <a:effectLst>
                  <a:outerShdw blurRad="50800" dist="63500" dir="2700000" algn="tl" rotWithShape="0">
                    <a:prstClr val="black">
                      <a:alpha val="40000"/>
                    </a:prstClr>
                  </a:outerShdw>
                </a:effectLst>
              </a:rPr>
              <a:t>FBC-R 7</a:t>
            </a:r>
            <a:r>
              <a:rPr lang="en-US" baseline="30000" dirty="0">
                <a:ln w="12700">
                  <a:solidFill>
                    <a:schemeClr val="tx1"/>
                  </a:solidFill>
                </a:ln>
                <a:solidFill>
                  <a:schemeClr val="bg1"/>
                </a:solidFill>
                <a:effectLst>
                  <a:outerShdw blurRad="50800" dist="63500" dir="2700000" algn="tl" rotWithShape="0">
                    <a:prstClr val="black">
                      <a:alpha val="40000"/>
                    </a:prstClr>
                  </a:outerShdw>
                </a:effectLst>
              </a:rPr>
              <a:t>th</a:t>
            </a:r>
            <a:r>
              <a:rPr lang="en-US" dirty="0">
                <a:ln w="12700">
                  <a:solidFill>
                    <a:schemeClr val="tx1"/>
                  </a:solidFill>
                </a:ln>
                <a:solidFill>
                  <a:schemeClr val="bg1"/>
                </a:solidFill>
                <a:effectLst>
                  <a:outerShdw blurRad="50800" dist="63500" dir="2700000" algn="tl" rotWithShape="0">
                    <a:prstClr val="black">
                      <a:alpha val="40000"/>
                    </a:prstClr>
                  </a:outerShdw>
                </a:effectLst>
              </a:rPr>
              <a:t> Edition (2020)</a:t>
            </a:r>
            <a:endParaRPr lang="en-US" b="1" dirty="0">
              <a:effectLst>
                <a:outerShdw blurRad="38100" dist="101600" dir="2700000" algn="tl">
                  <a:srgbClr val="C00000">
                    <a:alpha val="43000"/>
                  </a:srgbClr>
                </a:outerShdw>
              </a:effectLst>
            </a:endParaRPr>
          </a:p>
        </p:txBody>
      </p:sp>
      <p:sp>
        <p:nvSpPr>
          <p:cNvPr id="3" name="Content Placeholder 2"/>
          <p:cNvSpPr>
            <a:spLocks noGrp="1"/>
          </p:cNvSpPr>
          <p:nvPr>
            <p:ph sz="quarter" idx="4294967295"/>
          </p:nvPr>
        </p:nvSpPr>
        <p:spPr>
          <a:xfrm>
            <a:off x="1828800" y="1600200"/>
            <a:ext cx="8229600" cy="4347866"/>
          </a:xfrm>
          <a:prstGeom prst="rect">
            <a:avLst/>
          </a:prstGeom>
        </p:spPr>
        <p:txBody>
          <a:bodyPr>
            <a:normAutofit/>
          </a:bodyPr>
          <a:lstStyle/>
          <a:p>
            <a:r>
              <a:rPr lang="en-US" sz="3600" b="1" dirty="0">
                <a:solidFill>
                  <a:schemeClr val="bg1"/>
                </a:solidFill>
              </a:rPr>
              <a:t>SUPPORTED: Prohibit adoption of automatic control receptacles of ASHRAE 90.1.</a:t>
            </a:r>
          </a:p>
          <a:p>
            <a:r>
              <a:rPr lang="en-US" sz="3600" b="1" dirty="0">
                <a:solidFill>
                  <a:schemeClr val="bg1"/>
                </a:solidFill>
              </a:rPr>
              <a:t>STOPPED: End run of p</a:t>
            </a:r>
            <a:r>
              <a:rPr lang="en-US" b="1" dirty="0">
                <a:solidFill>
                  <a:schemeClr val="bg1"/>
                </a:solidFill>
              </a:rPr>
              <a:t>rohibition of adoption of automatic control receptacles of ASHRAE 90.1.</a:t>
            </a:r>
          </a:p>
          <a:p>
            <a:endParaRPr lang="en-US" b="1" dirty="0">
              <a:solidFill>
                <a:schemeClr val="bg1"/>
              </a:solidFill>
            </a:endParaRPr>
          </a:p>
          <a:p>
            <a:endParaRPr lang="en-US" sz="3600" b="1" dirty="0">
              <a:solidFill>
                <a:schemeClr val="bg1"/>
              </a:solidFill>
            </a:endParaRPr>
          </a:p>
          <a:p>
            <a:pPr marL="0" indent="0">
              <a:buNone/>
            </a:pPr>
            <a:endParaRPr lang="en-US" sz="3600" b="1" dirty="0"/>
          </a:p>
        </p:txBody>
      </p:sp>
      <p:sp>
        <p:nvSpPr>
          <p:cNvPr id="7" name="Slide Number Placeholder 6"/>
          <p:cNvSpPr>
            <a:spLocks noGrp="1"/>
          </p:cNvSpPr>
          <p:nvPr>
            <p:ph type="sldNum" sz="quarter" idx="12"/>
          </p:nvPr>
        </p:nvSpPr>
        <p:spPr/>
        <p:txBody>
          <a:bodyPr/>
          <a:lstStyle/>
          <a:p>
            <a:fld id="{6AE288AB-92F6-4B65-B92B-9930F91B50F0}" type="slidenum">
              <a:rPr lang="en-US" smtClean="0"/>
              <a:t>9</a:t>
            </a:fld>
            <a:endParaRPr lang="en-US"/>
          </a:p>
        </p:txBody>
      </p:sp>
    </p:spTree>
    <p:extLst>
      <p:ext uri="{BB962C8B-B14F-4D97-AF65-F5344CB8AC3E}">
        <p14:creationId xmlns:p14="http://schemas.microsoft.com/office/powerpoint/2010/main" val="1373044068"/>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1043</Words>
  <Application>Microsoft Office PowerPoint</Application>
  <PresentationFormat>Widescreen</PresentationFormat>
  <Paragraphs>157</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Arial Black</vt:lpstr>
      <vt:lpstr>Calibri</vt:lpstr>
      <vt:lpstr>Blank</vt:lpstr>
      <vt:lpstr>Florida Building Code 7th Edition (2020)</vt:lpstr>
      <vt:lpstr>Florida Building Code,  Residential</vt:lpstr>
      <vt:lpstr>FBC-R 7th Edition (2020)</vt:lpstr>
      <vt:lpstr>FBC-R 7th Edition (2020)</vt:lpstr>
      <vt:lpstr>FBC-R 7th Edition (2020)</vt:lpstr>
      <vt:lpstr>FBC-R 7th Edition (2020)</vt:lpstr>
      <vt:lpstr>FBC-R 7th Edition (2020)</vt:lpstr>
      <vt:lpstr>FBC-R 7th Edition (2020)</vt:lpstr>
      <vt:lpstr>FBC-R 7th Edition (2020)</vt:lpstr>
      <vt:lpstr>FBC-R 7th Edition (2020)</vt:lpstr>
      <vt:lpstr>FBC-R 7th Edition (2020)</vt:lpstr>
      <vt:lpstr>FBC-R 7th Edition (2020)</vt:lpstr>
      <vt:lpstr>FBC-R 7th Edition (2020)</vt:lpstr>
      <vt:lpstr>FBC-R 7th Edition (2020)</vt:lpstr>
      <vt:lpstr>FBC-R 7th Edition (2020)</vt:lpstr>
      <vt:lpstr>FBC-R 7th Edition (2020)</vt:lpstr>
      <vt:lpstr>FBC-R 7th Edition (2020)</vt:lpstr>
      <vt:lpstr>FBC-R 7th Edition (2020)</vt:lpstr>
      <vt:lpstr>FBC-R 7th Edition (2020)</vt:lpstr>
      <vt:lpstr>FBC-R 7th Edition (2020)</vt:lpstr>
      <vt:lpstr>FBC-R 7th Edition (2020)</vt:lpstr>
      <vt:lpstr>FBC-R 7th Edition (2020)</vt:lpstr>
      <vt:lpstr>FBC-R 7th Edition (2020)</vt:lpstr>
      <vt:lpstr>FBC-R 7th Edition (2020)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B</dc:creator>
  <cp:lastModifiedBy>J B</cp:lastModifiedBy>
  <cp:revision>43</cp:revision>
  <dcterms:created xsi:type="dcterms:W3CDTF">2019-07-31T01:49:40Z</dcterms:created>
  <dcterms:modified xsi:type="dcterms:W3CDTF">2019-07-31T05:33:45Z</dcterms:modified>
</cp:coreProperties>
</file>